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509" r:id="rId3"/>
    <p:sldId id="425" r:id="rId4"/>
    <p:sldId id="475" r:id="rId5"/>
    <p:sldId id="489" r:id="rId6"/>
    <p:sldId id="504" r:id="rId7"/>
    <p:sldId id="484" r:id="rId8"/>
    <p:sldId id="479" r:id="rId9"/>
    <p:sldId id="480" r:id="rId10"/>
    <p:sldId id="494" r:id="rId11"/>
    <p:sldId id="506" r:id="rId12"/>
    <p:sldId id="503" r:id="rId13"/>
    <p:sldId id="508" r:id="rId14"/>
    <p:sldId id="407" r:id="rId15"/>
  </p:sldIdLst>
  <p:sldSz cx="9144000" cy="5143500" type="screen16x9"/>
  <p:notesSz cx="6850063" cy="9982200"/>
  <p:custDataLst>
    <p:tags r:id="rId17"/>
  </p:custDataLst>
  <p:defaultTextStyle>
    <a:defPPr marL="0" marR="0" indent="0" algn="l" defTabSz="342900" rtl="0" fontAlgn="auto" latinLnBrk="1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1101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85725" algn="l" defTabSz="241101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171450" algn="l" defTabSz="241101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257175" algn="l" defTabSz="241101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342900" algn="l" defTabSz="241101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428625" algn="l" defTabSz="241101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514350" algn="l" defTabSz="241101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600075" algn="l" defTabSz="241101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685800" algn="l" defTabSz="241101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ED2"/>
    <a:srgbClr val="B4DCD7"/>
    <a:srgbClr val="F4D6D3"/>
    <a:srgbClr val="FAAF7D"/>
    <a:srgbClr val="F7D5D6"/>
    <a:srgbClr val="B1DDE8"/>
    <a:srgbClr val="D8D1C4"/>
    <a:srgbClr val="A0DCE6"/>
    <a:srgbClr val="E5F4F7"/>
    <a:srgbClr val="FCF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26"/>
  </p:normalViewPr>
  <p:slideViewPr>
    <p:cSldViewPr snapToGrid="0" snapToObjects="1">
      <p:cViewPr varScale="1">
        <p:scale>
          <a:sx n="103" d="100"/>
          <a:sy n="103" d="100"/>
        </p:scale>
        <p:origin x="821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5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por S/</a:t>
            </a:r>
            <a:r>
              <a:rPr lang="es-PE" sz="1500" baseline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5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 mil millones (18.1% PBI)</a:t>
            </a:r>
          </a:p>
        </c:rich>
      </c:tx>
      <c:layout>
        <c:manualLayout>
          <c:xMode val="edge"/>
          <c:yMode val="edge"/>
          <c:x val="2.4574659437826298E-2"/>
          <c:y val="2.6716326778542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075986113466408E-2"/>
          <c:y val="0.21051930651105463"/>
          <c:w val="0.83184802777306721"/>
          <c:h val="0.6527116819405861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Medidas por S/.128 mil millones de soles (18.1% PBI)</c:v>
                </c:pt>
              </c:strCache>
            </c:strRef>
          </c:tx>
          <c:spPr>
            <a:solidFill>
              <a:srgbClr val="B1DDE8"/>
            </a:solidFill>
          </c:spPr>
          <c:dPt>
            <c:idx val="0"/>
            <c:bubble3D val="0"/>
            <c:spPr>
              <a:solidFill>
                <a:srgbClr val="F4D6D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618-4328-993F-E2D415D3C2FD}"/>
              </c:ext>
            </c:extLst>
          </c:dPt>
          <c:dPt>
            <c:idx val="1"/>
            <c:bubble3D val="0"/>
            <c:spPr>
              <a:solidFill>
                <a:srgbClr val="FAAF7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618-4328-993F-E2D415D3C2FD}"/>
              </c:ext>
            </c:extLst>
          </c:dPt>
          <c:dPt>
            <c:idx val="2"/>
            <c:bubble3D val="0"/>
            <c:spPr>
              <a:solidFill>
                <a:srgbClr val="B1DDE8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618-4328-993F-E2D415D3C2F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s-ES" b="1" baseline="0" dirty="0">
                        <a:solidFill>
                          <a:schemeClr val="tx1"/>
                        </a:solidFill>
                      </a:rPr>
                      <a:t>Gasto público</a:t>
                    </a:r>
                    <a:r>
                      <a:rPr lang="es-E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16ED0E4D-B7DC-4075-8E09-08D1D1A68ABA}" type="PERCENTAGE">
                      <a:rPr lang="es-ES" baseline="0" smtClean="0">
                        <a:solidFill>
                          <a:schemeClr val="tx1"/>
                        </a:solidFill>
                      </a:rPr>
                      <a:pPr/>
                      <a:t>[PORCENTAJE]</a:t>
                    </a:fld>
                    <a:r>
                      <a:rPr lang="es-ES" baseline="0" dirty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r>
                      <a:rPr lang="es-ES" baseline="0" dirty="0">
                        <a:solidFill>
                          <a:schemeClr val="tx1"/>
                        </a:solidFill>
                      </a:rPr>
                      <a:t>(22 mil millones)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618-4328-993F-E2D415D3C2FD}"/>
                </c:ext>
              </c:extLst>
            </c:dLbl>
            <c:dLbl>
              <c:idx val="1"/>
              <c:layout>
                <c:manualLayout>
                  <c:x val="2.5714556201020203E-3"/>
                  <c:y val="1.5534533168998121E-2"/>
                </c:manualLayout>
              </c:layout>
              <c:tx>
                <c:rich>
                  <a:bodyPr/>
                  <a:lstStyle/>
                  <a:p>
                    <a:r>
                      <a:rPr lang="es-ES" b="1" baseline="0" dirty="0">
                        <a:solidFill>
                          <a:schemeClr val="tx1"/>
                        </a:solidFill>
                      </a:rPr>
                      <a:t>Alivio tributario</a:t>
                    </a:r>
                    <a:r>
                      <a:rPr lang="es-E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407DFF6D-D154-4B71-B592-810E8A46ABAA}" type="PERCENTAGE">
                      <a:rPr lang="es-ES" baseline="0" smtClean="0">
                        <a:solidFill>
                          <a:schemeClr val="tx1"/>
                        </a:solidFill>
                      </a:rPr>
                      <a:pPr/>
                      <a:t>[PORCENTAJE]</a:t>
                    </a:fld>
                    <a:r>
                      <a:rPr lang="es-ES" baseline="0" dirty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r>
                      <a:rPr lang="es-ES" baseline="0" dirty="0">
                        <a:solidFill>
                          <a:schemeClr val="tx1"/>
                        </a:solidFill>
                      </a:rPr>
                      <a:t>(16 mil millones)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618-4328-993F-E2D415D3C2F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8EEA24A-BD43-405A-989F-2D88435BD16B}" type="CATEGORYNAME">
                      <a:rPr lang="es-ES" b="1">
                        <a:solidFill>
                          <a:schemeClr val="tx1"/>
                        </a:solidFill>
                      </a:rPr>
                      <a:pPr/>
                      <a:t>[NOMBRE DE CATEGORÍA]</a:t>
                    </a:fld>
                    <a:r>
                      <a:rPr lang="es-E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FF95AAB8-2F80-4A33-A1FB-C4AE3A30A670}" type="PERCENTAGE">
                      <a:rPr lang="es-ES" baseline="0" smtClean="0">
                        <a:solidFill>
                          <a:schemeClr val="tx1"/>
                        </a:solidFill>
                      </a:rPr>
                      <a:pPr/>
                      <a:t>[PORCENTAJE]</a:t>
                    </a:fld>
                    <a:r>
                      <a:rPr lang="es-ES" baseline="0" dirty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r>
                      <a:rPr lang="es-ES" baseline="0" dirty="0">
                        <a:solidFill>
                          <a:schemeClr val="tx1"/>
                        </a:solidFill>
                      </a:rPr>
                      <a:t>(90 mil millones)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618-4328-993F-E2D415D3C2FD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Gasto público</c:v>
                </c:pt>
                <c:pt idx="1">
                  <c:v>Alivio tributario</c:v>
                </c:pt>
                <c:pt idx="2">
                  <c:v>Liquidez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</c:v>
                </c:pt>
                <c:pt idx="1">
                  <c:v>16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618-4328-993F-E2D415D3C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/>
          </p:nvPr>
        </p:nvSpPr>
        <p:spPr>
          <a:xfrm>
            <a:off x="98425" y="749300"/>
            <a:ext cx="6653213" cy="3741738"/>
          </a:xfrm>
          <a:prstGeom prst="rect">
            <a:avLst/>
          </a:prstGeom>
        </p:spPr>
      </p:sp>
      <p:sp>
        <p:nvSpPr>
          <p:cNvPr id="176" name="Shape 176"/>
          <p:cNvSpPr>
            <a:spLocks noGrp="1"/>
          </p:cNvSpPr>
          <p:nvPr>
            <p:ph type="body" sz="quarter" idx="1"/>
          </p:nvPr>
        </p:nvSpPr>
        <p:spPr>
          <a:xfrm>
            <a:off x="913343" y="4741545"/>
            <a:ext cx="5023379" cy="4491991"/>
          </a:xfrm>
          <a:prstGeom prst="rect">
            <a:avLst/>
          </a:prstGeom>
        </p:spPr>
        <p:txBody>
          <a:bodyPr lIns="91632" tIns="45816" rIns="91632" bIns="4581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891776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defRPr sz="825">
        <a:latin typeface="Lucida Grande"/>
        <a:ea typeface="Lucida Grande"/>
        <a:cs typeface="Lucida Grande"/>
        <a:sym typeface="Lucida Grande"/>
      </a:defRPr>
    </a:lvl1pPr>
    <a:lvl2pPr indent="85725" defTabSz="171450" latinLnBrk="0">
      <a:defRPr sz="825">
        <a:latin typeface="Lucida Grande"/>
        <a:ea typeface="Lucida Grande"/>
        <a:cs typeface="Lucida Grande"/>
        <a:sym typeface="Lucida Grande"/>
      </a:defRPr>
    </a:lvl2pPr>
    <a:lvl3pPr indent="171450" defTabSz="171450" latinLnBrk="0">
      <a:defRPr sz="825">
        <a:latin typeface="Lucida Grande"/>
        <a:ea typeface="Lucida Grande"/>
        <a:cs typeface="Lucida Grande"/>
        <a:sym typeface="Lucida Grande"/>
      </a:defRPr>
    </a:lvl3pPr>
    <a:lvl4pPr indent="257175" defTabSz="171450" latinLnBrk="0">
      <a:defRPr sz="825">
        <a:latin typeface="Lucida Grande"/>
        <a:ea typeface="Lucida Grande"/>
        <a:cs typeface="Lucida Grande"/>
        <a:sym typeface="Lucida Grande"/>
      </a:defRPr>
    </a:lvl4pPr>
    <a:lvl5pPr indent="342900" defTabSz="171450" latinLnBrk="0">
      <a:defRPr sz="825">
        <a:latin typeface="Lucida Grande"/>
        <a:ea typeface="Lucida Grande"/>
        <a:cs typeface="Lucida Grande"/>
        <a:sym typeface="Lucida Grande"/>
      </a:defRPr>
    </a:lvl5pPr>
    <a:lvl6pPr indent="428625" defTabSz="171450" latinLnBrk="0">
      <a:defRPr sz="825">
        <a:latin typeface="Lucida Grande"/>
        <a:ea typeface="Lucida Grande"/>
        <a:cs typeface="Lucida Grande"/>
        <a:sym typeface="Lucida Grande"/>
      </a:defRPr>
    </a:lvl6pPr>
    <a:lvl7pPr indent="514350" defTabSz="171450" latinLnBrk="0">
      <a:defRPr sz="825">
        <a:latin typeface="Lucida Grande"/>
        <a:ea typeface="Lucida Grande"/>
        <a:cs typeface="Lucida Grande"/>
        <a:sym typeface="Lucida Grande"/>
      </a:defRPr>
    </a:lvl7pPr>
    <a:lvl8pPr indent="600075" defTabSz="171450" latinLnBrk="0">
      <a:defRPr sz="825">
        <a:latin typeface="Lucida Grande"/>
        <a:ea typeface="Lucida Grande"/>
        <a:cs typeface="Lucida Grande"/>
        <a:sym typeface="Lucida Grande"/>
      </a:defRPr>
    </a:lvl8pPr>
    <a:lvl9pPr indent="685800" defTabSz="171450" latinLnBrk="0">
      <a:defRPr sz="825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45216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913343" y="4741545"/>
            <a:ext cx="5023379" cy="4491991"/>
          </a:xfrm>
          <a:prstGeom prst="rect">
            <a:avLst/>
          </a:prstGeom>
        </p:spPr>
        <p:txBody>
          <a:bodyPr spcFirstLastPara="1" wrap="square" lIns="91617" tIns="45796" rIns="91617" bIns="45796" anchor="t" anchorCtr="0">
            <a:noAutofit/>
          </a:bodyPr>
          <a:lstStyle/>
          <a:p>
            <a:pPr algn="l" rtl="0"/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425" y="749300"/>
            <a:ext cx="6653213" cy="37417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0646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913343" y="4741545"/>
            <a:ext cx="5023379" cy="4491991"/>
          </a:xfrm>
          <a:prstGeom prst="rect">
            <a:avLst/>
          </a:prstGeom>
        </p:spPr>
        <p:txBody>
          <a:bodyPr spcFirstLastPara="1" wrap="square" lIns="91617" tIns="45796" rIns="91617" bIns="45796" anchor="t" anchorCtr="0">
            <a:noAutofit/>
          </a:bodyPr>
          <a:lstStyle/>
          <a:p>
            <a:pPr algn="l" rtl="0"/>
            <a:endParaRPr dirty="0"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425" y="749300"/>
            <a:ext cx="6653213" cy="37417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7376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913343" y="4741545"/>
            <a:ext cx="5023379" cy="4491991"/>
          </a:xfrm>
          <a:prstGeom prst="rect">
            <a:avLst/>
          </a:prstGeom>
        </p:spPr>
        <p:txBody>
          <a:bodyPr spcFirstLastPara="1" wrap="square" lIns="91617" tIns="45796" rIns="91617" bIns="45796" anchor="t" anchorCtr="0">
            <a:noAutofit/>
          </a:bodyPr>
          <a:lstStyle/>
          <a:p>
            <a:pPr algn="l" rtl="0"/>
            <a:endParaRPr dirty="0"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425" y="749300"/>
            <a:ext cx="6653213" cy="37417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4378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913343" y="4741545"/>
            <a:ext cx="5023379" cy="4491991"/>
          </a:xfrm>
          <a:prstGeom prst="rect">
            <a:avLst/>
          </a:prstGeom>
        </p:spPr>
        <p:txBody>
          <a:bodyPr spcFirstLastPara="1" wrap="square" lIns="91617" tIns="45796" rIns="91617" bIns="45796" anchor="t" anchorCtr="0">
            <a:noAutofit/>
          </a:bodyPr>
          <a:lstStyle/>
          <a:p>
            <a:pPr algn="l" rtl="0"/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425" y="749300"/>
            <a:ext cx="6653213" cy="37417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5854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913343" y="4741545"/>
            <a:ext cx="5023379" cy="4491991"/>
          </a:xfrm>
          <a:prstGeom prst="rect">
            <a:avLst/>
          </a:prstGeom>
        </p:spPr>
        <p:txBody>
          <a:bodyPr spcFirstLastPara="1" wrap="square" lIns="91617" tIns="45796" rIns="91617" bIns="45796" anchor="t" anchorCtr="0">
            <a:noAutofit/>
          </a:bodyPr>
          <a:lstStyle/>
          <a:p>
            <a:pPr algn="l" rtl="0"/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425" y="749300"/>
            <a:ext cx="6653213" cy="37417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5150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913343" y="4741545"/>
            <a:ext cx="5023379" cy="4491991"/>
          </a:xfrm>
          <a:prstGeom prst="rect">
            <a:avLst/>
          </a:prstGeom>
        </p:spPr>
        <p:txBody>
          <a:bodyPr spcFirstLastPara="1" wrap="square" lIns="91617" tIns="45796" rIns="91617" bIns="45796" anchor="t" anchorCtr="0">
            <a:noAutofit/>
          </a:bodyPr>
          <a:lstStyle/>
          <a:p>
            <a:pPr algn="l" rtl="0"/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425" y="749300"/>
            <a:ext cx="6653213" cy="37417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7306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913343" y="4741545"/>
            <a:ext cx="5023379" cy="4491991"/>
          </a:xfrm>
          <a:prstGeom prst="rect">
            <a:avLst/>
          </a:prstGeom>
        </p:spPr>
        <p:txBody>
          <a:bodyPr spcFirstLastPara="1" wrap="square" lIns="91617" tIns="45796" rIns="91617" bIns="45796" anchor="t" anchorCtr="0">
            <a:noAutofit/>
          </a:bodyPr>
          <a:lstStyle/>
          <a:p>
            <a:pPr algn="l" rtl="0"/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425" y="749300"/>
            <a:ext cx="6653213" cy="37417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9254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913343" y="4741545"/>
            <a:ext cx="5023379" cy="4491991"/>
          </a:xfrm>
          <a:prstGeom prst="rect">
            <a:avLst/>
          </a:prstGeom>
        </p:spPr>
        <p:txBody>
          <a:bodyPr spcFirstLastPara="1" wrap="square" lIns="91617" tIns="45796" rIns="91617" bIns="45796" anchor="t" anchorCtr="0">
            <a:noAutofit/>
          </a:bodyPr>
          <a:lstStyle/>
          <a:p>
            <a:pPr algn="l" rtl="0"/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425" y="749300"/>
            <a:ext cx="6653213" cy="37417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8355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913343" y="4741545"/>
            <a:ext cx="5023379" cy="4491991"/>
          </a:xfrm>
          <a:prstGeom prst="rect">
            <a:avLst/>
          </a:prstGeom>
        </p:spPr>
        <p:txBody>
          <a:bodyPr spcFirstLastPara="1" wrap="square" lIns="91617" tIns="45796" rIns="91617" bIns="45796" anchor="t" anchorCtr="0">
            <a:noAutofit/>
          </a:bodyPr>
          <a:lstStyle/>
          <a:p>
            <a:pPr algn="l" rtl="0"/>
            <a:endParaRPr dirty="0"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425" y="749300"/>
            <a:ext cx="6653213" cy="37417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0646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913343" y="4741545"/>
            <a:ext cx="5023379" cy="4491991"/>
          </a:xfrm>
          <a:prstGeom prst="rect">
            <a:avLst/>
          </a:prstGeom>
        </p:spPr>
        <p:txBody>
          <a:bodyPr spcFirstLastPara="1" wrap="square" lIns="91617" tIns="45796" rIns="91617" bIns="45796" anchor="t" anchorCtr="0">
            <a:noAutofit/>
          </a:bodyPr>
          <a:lstStyle/>
          <a:p>
            <a:pPr algn="l" rtl="0"/>
            <a:endParaRPr dirty="0"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425" y="749300"/>
            <a:ext cx="6653213" cy="37417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2969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913343" y="4741545"/>
            <a:ext cx="5023379" cy="4491991"/>
          </a:xfrm>
          <a:prstGeom prst="rect">
            <a:avLst/>
          </a:prstGeom>
        </p:spPr>
        <p:txBody>
          <a:bodyPr spcFirstLastPara="1" wrap="square" lIns="91617" tIns="45796" rIns="91617" bIns="45796" anchor="t" anchorCtr="0">
            <a:noAutofit/>
          </a:bodyPr>
          <a:lstStyle/>
          <a:p>
            <a:pPr algn="l" rtl="0"/>
            <a:endParaRPr dirty="0"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425" y="749300"/>
            <a:ext cx="6653213" cy="37417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6829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913343" y="4741545"/>
            <a:ext cx="5023379" cy="4491991"/>
          </a:xfrm>
          <a:prstGeom prst="rect">
            <a:avLst/>
          </a:prstGeom>
        </p:spPr>
        <p:txBody>
          <a:bodyPr spcFirstLastPara="1" wrap="square" lIns="91617" tIns="45796" rIns="91617" bIns="45796" anchor="t" anchorCtr="0">
            <a:noAutofit/>
          </a:bodyPr>
          <a:lstStyle/>
          <a:p>
            <a:pPr algn="l" rtl="0"/>
            <a:endParaRPr dirty="0"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425" y="749300"/>
            <a:ext cx="6653213" cy="37417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8813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 del título"/>
          <p:cNvSpPr txBox="1">
            <a:spLocks noGrp="1"/>
          </p:cNvSpPr>
          <p:nvPr>
            <p:ph type="title"/>
          </p:nvPr>
        </p:nvSpPr>
        <p:spPr>
          <a:xfrm>
            <a:off x="1812727" y="863947"/>
            <a:ext cx="5518547" cy="1741289"/>
          </a:xfrm>
          <a:prstGeom prst="rect">
            <a:avLst/>
          </a:prstGeom>
        </p:spPr>
        <p:txBody>
          <a:bodyPr lIns="71437" tIns="71437" rIns="71437" bIns="71437" anchor="b">
            <a:noAutofit/>
          </a:bodyPr>
          <a:lstStyle>
            <a:lvl1pPr algn="ctr" defTabSz="308074">
              <a:lnSpc>
                <a:spcPct val="100000"/>
              </a:lnSpc>
              <a:defRPr sz="4425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812727" y="2652117"/>
            <a:ext cx="5518547" cy="596057"/>
          </a:xfrm>
          <a:prstGeom prst="rect">
            <a:avLst/>
          </a:prstGeom>
        </p:spPr>
        <p:txBody>
          <a:bodyPr lIns="71437" tIns="71437" rIns="71437" bIns="71437">
            <a:noAutofit/>
          </a:bodyPr>
          <a:lstStyle>
            <a:lvl1pPr algn="ctr" defTabSz="308074">
              <a:lnSpc>
                <a:spcPct val="100000"/>
              </a:lnSpc>
              <a:spcBef>
                <a:spcPct val="0"/>
              </a:spcBef>
              <a:defRPr sz="1875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indent="0" algn="ctr" defTabSz="308074">
              <a:lnSpc>
                <a:spcPct val="100000"/>
              </a:lnSpc>
              <a:spcBef>
                <a:spcPct val="0"/>
              </a:spcBef>
              <a:defRPr sz="1875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indent="0" algn="ctr" defTabSz="308074">
              <a:lnSpc>
                <a:spcPct val="100000"/>
              </a:lnSpc>
              <a:spcBef>
                <a:spcPct val="0"/>
              </a:spcBef>
              <a:defRPr sz="1875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indent="0" algn="ctr" defTabSz="308074">
              <a:lnSpc>
                <a:spcPct val="100000"/>
              </a:lnSpc>
              <a:spcBef>
                <a:spcPct val="0"/>
              </a:spcBef>
              <a:defRPr sz="1875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indent="0" algn="ctr" defTabSz="308074">
              <a:lnSpc>
                <a:spcPct val="100000"/>
              </a:lnSpc>
              <a:spcBef>
                <a:spcPct val="0"/>
              </a:spcBef>
              <a:defRPr sz="1875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4393924" y="4882306"/>
            <a:ext cx="349455" cy="282769"/>
          </a:xfrm>
          <a:prstGeom prst="rect">
            <a:avLst/>
          </a:prstGeom>
        </p:spPr>
        <p:txBody>
          <a:bodyPr wrap="none" lIns="71437" tIns="71437" rIns="71437" bIns="71437" anchor="t"/>
          <a:lstStyle>
            <a:lvl1pPr defTabSz="308074">
              <a:defRPr sz="9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Imagen"/>
          <p:cNvSpPr>
            <a:spLocks noGrp="1"/>
          </p:cNvSpPr>
          <p:nvPr>
            <p:ph type="pic" sz="quarter" idx="13"/>
          </p:nvPr>
        </p:nvSpPr>
        <p:spPr>
          <a:xfrm>
            <a:off x="4900166" y="850552"/>
            <a:ext cx="2223492" cy="333742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0" name="Texto del título"/>
          <p:cNvSpPr txBox="1">
            <a:spLocks noGrp="1"/>
          </p:cNvSpPr>
          <p:nvPr>
            <p:ph type="title"/>
          </p:nvPr>
        </p:nvSpPr>
        <p:spPr>
          <a:xfrm>
            <a:off x="1477863" y="743396"/>
            <a:ext cx="3094137" cy="1741290"/>
          </a:xfrm>
          <a:prstGeom prst="rect">
            <a:avLst/>
          </a:prstGeom>
        </p:spPr>
        <p:txBody>
          <a:bodyPr lIns="71437" tIns="71437" rIns="71437" bIns="71437" anchor="b">
            <a:noAutofit/>
          </a:bodyPr>
          <a:lstStyle>
            <a:lvl1pPr algn="ctr" defTabSz="308074">
              <a:lnSpc>
                <a:spcPct val="100000"/>
              </a:lnSpc>
              <a:defRPr sz="3675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91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477863" y="2524869"/>
            <a:ext cx="3094137" cy="1741289"/>
          </a:xfrm>
          <a:prstGeom prst="rect">
            <a:avLst/>
          </a:prstGeom>
        </p:spPr>
        <p:txBody>
          <a:bodyPr lIns="71437" tIns="71437" rIns="71437" bIns="71437">
            <a:noAutofit/>
          </a:bodyPr>
          <a:lstStyle>
            <a:lvl1pPr algn="ctr" defTabSz="308074">
              <a:lnSpc>
                <a:spcPct val="100000"/>
              </a:lnSpc>
              <a:spcBef>
                <a:spcPct val="0"/>
              </a:spcBef>
              <a:defRPr sz="1725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indent="0" algn="ctr" defTabSz="308074">
              <a:lnSpc>
                <a:spcPct val="100000"/>
              </a:lnSpc>
              <a:spcBef>
                <a:spcPct val="0"/>
              </a:spcBef>
              <a:defRPr sz="1725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indent="0" algn="ctr" defTabSz="308074">
              <a:lnSpc>
                <a:spcPct val="100000"/>
              </a:lnSpc>
              <a:spcBef>
                <a:spcPct val="0"/>
              </a:spcBef>
              <a:defRPr sz="1725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indent="0" algn="ctr" defTabSz="308074">
              <a:lnSpc>
                <a:spcPct val="100000"/>
              </a:lnSpc>
              <a:spcBef>
                <a:spcPct val="0"/>
              </a:spcBef>
              <a:defRPr sz="1725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indent="0" algn="ctr" defTabSz="308074">
              <a:lnSpc>
                <a:spcPct val="100000"/>
              </a:lnSpc>
              <a:spcBef>
                <a:spcPct val="0"/>
              </a:spcBef>
              <a:defRPr sz="1725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4393924" y="4882306"/>
            <a:ext cx="349455" cy="282769"/>
          </a:xfrm>
          <a:prstGeom prst="rect">
            <a:avLst/>
          </a:prstGeom>
        </p:spPr>
        <p:txBody>
          <a:bodyPr wrap="none" lIns="71437" tIns="71437" rIns="71437" bIns="71437" anchor="t"/>
          <a:lstStyle>
            <a:lvl1pPr defTabSz="308074">
              <a:defRPr sz="9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(reflejo 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Imagen"/>
          <p:cNvSpPr>
            <a:spLocks noGrp="1"/>
          </p:cNvSpPr>
          <p:nvPr>
            <p:ph type="pic" sz="quarter" idx="13"/>
          </p:nvPr>
        </p:nvSpPr>
        <p:spPr>
          <a:xfrm>
            <a:off x="4900166" y="850552"/>
            <a:ext cx="2223492" cy="3337423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0" name="Texto del título"/>
          <p:cNvSpPr txBox="1">
            <a:spLocks noGrp="1"/>
          </p:cNvSpPr>
          <p:nvPr>
            <p:ph type="title"/>
          </p:nvPr>
        </p:nvSpPr>
        <p:spPr>
          <a:xfrm>
            <a:off x="1477863" y="743396"/>
            <a:ext cx="3094137" cy="1741290"/>
          </a:xfrm>
          <a:prstGeom prst="rect">
            <a:avLst/>
          </a:prstGeom>
        </p:spPr>
        <p:txBody>
          <a:bodyPr lIns="71437" tIns="71437" rIns="71437" bIns="71437" anchor="b">
            <a:noAutofit/>
          </a:bodyPr>
          <a:lstStyle>
            <a:lvl1pPr algn="ctr" defTabSz="308074">
              <a:lnSpc>
                <a:spcPct val="100000"/>
              </a:lnSpc>
              <a:defRPr sz="3675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01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477863" y="2524869"/>
            <a:ext cx="3094137" cy="1741289"/>
          </a:xfrm>
          <a:prstGeom prst="rect">
            <a:avLst/>
          </a:prstGeom>
        </p:spPr>
        <p:txBody>
          <a:bodyPr lIns="71437" tIns="71437" rIns="71437" bIns="71437">
            <a:noAutofit/>
          </a:bodyPr>
          <a:lstStyle>
            <a:lvl1pPr algn="ctr" defTabSz="308074">
              <a:lnSpc>
                <a:spcPct val="100000"/>
              </a:lnSpc>
              <a:spcBef>
                <a:spcPct val="0"/>
              </a:spcBef>
              <a:defRPr sz="1725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indent="0" algn="ctr" defTabSz="308074">
              <a:lnSpc>
                <a:spcPct val="100000"/>
              </a:lnSpc>
              <a:spcBef>
                <a:spcPct val="0"/>
              </a:spcBef>
              <a:defRPr sz="1725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indent="0" algn="ctr" defTabSz="308074">
              <a:lnSpc>
                <a:spcPct val="100000"/>
              </a:lnSpc>
              <a:spcBef>
                <a:spcPct val="0"/>
              </a:spcBef>
              <a:defRPr sz="1725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indent="0" algn="ctr" defTabSz="308074">
              <a:lnSpc>
                <a:spcPct val="100000"/>
              </a:lnSpc>
              <a:spcBef>
                <a:spcPct val="0"/>
              </a:spcBef>
              <a:defRPr sz="1725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indent="0" algn="ctr" defTabSz="308074">
              <a:lnSpc>
                <a:spcPct val="100000"/>
              </a:lnSpc>
              <a:spcBef>
                <a:spcPct val="0"/>
              </a:spcBef>
              <a:defRPr sz="1725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4393924" y="4882306"/>
            <a:ext cx="349455" cy="282769"/>
          </a:xfrm>
          <a:prstGeom prst="rect">
            <a:avLst/>
          </a:prstGeom>
        </p:spPr>
        <p:txBody>
          <a:bodyPr wrap="none" lIns="71437" tIns="71437" rIns="71437" bIns="71437" anchor="t"/>
          <a:lstStyle>
            <a:lvl1pPr defTabSz="308074">
              <a:defRPr sz="9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Imagen"/>
          <p:cNvSpPr>
            <a:spLocks noGrp="1"/>
          </p:cNvSpPr>
          <p:nvPr>
            <p:ph type="pic" sz="quarter" idx="13"/>
          </p:nvPr>
        </p:nvSpPr>
        <p:spPr>
          <a:xfrm>
            <a:off x="4926955" y="1339453"/>
            <a:ext cx="2163217" cy="32469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0" name="Texto del título"/>
          <p:cNvSpPr txBox="1">
            <a:spLocks noGrp="1"/>
          </p:cNvSpPr>
          <p:nvPr>
            <p:ph type="title"/>
          </p:nvPr>
        </p:nvSpPr>
        <p:spPr>
          <a:xfrm>
            <a:off x="1812727" y="133945"/>
            <a:ext cx="5518547" cy="1285875"/>
          </a:xfrm>
          <a:prstGeom prst="rect">
            <a:avLst/>
          </a:prstGeom>
        </p:spPr>
        <p:txBody>
          <a:bodyPr lIns="71437" tIns="71437" rIns="71437" bIns="71437">
            <a:noAutofit/>
          </a:bodyPr>
          <a:lstStyle>
            <a:lvl1pPr algn="ctr" defTabSz="308074">
              <a:lnSpc>
                <a:spcPct val="100000"/>
              </a:lnSpc>
              <a:defRPr sz="4425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11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812727" y="1460004"/>
            <a:ext cx="2658815" cy="3013770"/>
          </a:xfrm>
          <a:prstGeom prst="rect">
            <a:avLst/>
          </a:prstGeom>
        </p:spPr>
        <p:txBody>
          <a:bodyPr lIns="71437" tIns="71437" rIns="71437" bIns="71437" anchor="ctr">
            <a:noAutofit/>
          </a:bodyPr>
          <a:lstStyle>
            <a:lvl1pPr marL="374101" indent="-255039" defTabSz="308074">
              <a:lnSpc>
                <a:spcPct val="100000"/>
              </a:lnSpc>
              <a:spcBef>
                <a:spcPts val="1988"/>
              </a:spcBef>
              <a:buSzPct val="171000"/>
              <a:buChar char="•"/>
              <a:defRPr sz="165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540789" indent="-255039" defTabSz="308074">
              <a:lnSpc>
                <a:spcPct val="100000"/>
              </a:lnSpc>
              <a:spcBef>
                <a:spcPts val="1988"/>
              </a:spcBef>
              <a:buSzPct val="171000"/>
              <a:buChar char="•"/>
              <a:defRPr sz="165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707476" indent="-255039" defTabSz="308074">
              <a:lnSpc>
                <a:spcPct val="100000"/>
              </a:lnSpc>
              <a:spcBef>
                <a:spcPts val="1988"/>
              </a:spcBef>
              <a:buSzPct val="171000"/>
              <a:buChar char="•"/>
              <a:defRPr sz="165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874164" indent="-255039" defTabSz="308074">
              <a:lnSpc>
                <a:spcPct val="100000"/>
              </a:lnSpc>
              <a:spcBef>
                <a:spcPts val="1988"/>
              </a:spcBef>
              <a:buSzPct val="171000"/>
              <a:buChar char="•"/>
              <a:defRPr sz="165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1040851" indent="-255039" defTabSz="308074">
              <a:lnSpc>
                <a:spcPct val="100000"/>
              </a:lnSpc>
              <a:spcBef>
                <a:spcPts val="1988"/>
              </a:spcBef>
              <a:buSzPct val="171000"/>
              <a:buChar char="•"/>
              <a:defRPr sz="165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4393924" y="4882306"/>
            <a:ext cx="349455" cy="282769"/>
          </a:xfrm>
          <a:prstGeom prst="rect">
            <a:avLst/>
          </a:prstGeom>
        </p:spPr>
        <p:txBody>
          <a:bodyPr wrap="none" lIns="71437" tIns="71437" rIns="71437" bIns="71437" anchor="t"/>
          <a:lstStyle>
            <a:lvl1pPr defTabSz="308074">
              <a:defRPr sz="9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y viñetas (izquierd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o del título"/>
          <p:cNvSpPr txBox="1">
            <a:spLocks noGrp="1"/>
          </p:cNvSpPr>
          <p:nvPr>
            <p:ph type="title"/>
          </p:nvPr>
        </p:nvSpPr>
        <p:spPr>
          <a:xfrm>
            <a:off x="1812727" y="133945"/>
            <a:ext cx="5518547" cy="1285875"/>
          </a:xfrm>
          <a:prstGeom prst="rect">
            <a:avLst/>
          </a:prstGeom>
        </p:spPr>
        <p:txBody>
          <a:bodyPr lIns="71437" tIns="71437" rIns="71437" bIns="71437">
            <a:noAutofit/>
          </a:bodyPr>
          <a:lstStyle>
            <a:lvl1pPr algn="ctr" defTabSz="308074">
              <a:lnSpc>
                <a:spcPct val="100000"/>
              </a:lnSpc>
              <a:defRPr sz="4425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2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812727" y="1460004"/>
            <a:ext cx="2658815" cy="3013770"/>
          </a:xfrm>
          <a:prstGeom prst="rect">
            <a:avLst/>
          </a:prstGeom>
        </p:spPr>
        <p:txBody>
          <a:bodyPr lIns="71437" tIns="71437" rIns="71437" bIns="71437" anchor="ctr">
            <a:noAutofit/>
          </a:bodyPr>
          <a:lstStyle>
            <a:lvl1pPr marL="374101" indent="-255039" defTabSz="308074">
              <a:lnSpc>
                <a:spcPct val="100000"/>
              </a:lnSpc>
              <a:spcBef>
                <a:spcPts val="1988"/>
              </a:spcBef>
              <a:buSzPct val="171000"/>
              <a:buChar char="•"/>
              <a:defRPr sz="165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540789" indent="-255039" defTabSz="308074">
              <a:lnSpc>
                <a:spcPct val="100000"/>
              </a:lnSpc>
              <a:spcBef>
                <a:spcPts val="1988"/>
              </a:spcBef>
              <a:buSzPct val="171000"/>
              <a:buChar char="•"/>
              <a:defRPr sz="165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707476" indent="-255039" defTabSz="308074">
              <a:lnSpc>
                <a:spcPct val="100000"/>
              </a:lnSpc>
              <a:spcBef>
                <a:spcPts val="1988"/>
              </a:spcBef>
              <a:buSzPct val="171000"/>
              <a:buChar char="•"/>
              <a:defRPr sz="165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874164" indent="-255039" defTabSz="308074">
              <a:lnSpc>
                <a:spcPct val="100000"/>
              </a:lnSpc>
              <a:spcBef>
                <a:spcPts val="1988"/>
              </a:spcBef>
              <a:buSzPct val="171000"/>
              <a:buChar char="•"/>
              <a:defRPr sz="165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1040851" indent="-255039" defTabSz="308074">
              <a:lnSpc>
                <a:spcPct val="100000"/>
              </a:lnSpc>
              <a:spcBef>
                <a:spcPts val="1988"/>
              </a:spcBef>
              <a:buSzPct val="171000"/>
              <a:buChar char="•"/>
              <a:defRPr sz="165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2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4393924" y="4882306"/>
            <a:ext cx="349455" cy="282769"/>
          </a:xfrm>
          <a:prstGeom prst="rect">
            <a:avLst/>
          </a:prstGeom>
        </p:spPr>
        <p:txBody>
          <a:bodyPr wrap="none" lIns="71437" tIns="71437" rIns="71437" bIns="71437" anchor="t"/>
          <a:lstStyle>
            <a:lvl1pPr defTabSz="308074">
              <a:defRPr sz="9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y viñetas (derech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o del título"/>
          <p:cNvSpPr txBox="1">
            <a:spLocks noGrp="1"/>
          </p:cNvSpPr>
          <p:nvPr>
            <p:ph type="title"/>
          </p:nvPr>
        </p:nvSpPr>
        <p:spPr>
          <a:xfrm>
            <a:off x="1812727" y="133945"/>
            <a:ext cx="5518547" cy="1285875"/>
          </a:xfrm>
          <a:prstGeom prst="rect">
            <a:avLst/>
          </a:prstGeom>
        </p:spPr>
        <p:txBody>
          <a:bodyPr lIns="71437" tIns="71437" rIns="71437" bIns="71437">
            <a:noAutofit/>
          </a:bodyPr>
          <a:lstStyle>
            <a:lvl1pPr algn="ctr" defTabSz="308074">
              <a:lnSpc>
                <a:spcPct val="100000"/>
              </a:lnSpc>
              <a:defRPr sz="4425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29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241727" y="1460004"/>
            <a:ext cx="2089547" cy="3013770"/>
          </a:xfrm>
          <a:prstGeom prst="rect">
            <a:avLst/>
          </a:prstGeom>
        </p:spPr>
        <p:txBody>
          <a:bodyPr lIns="71437" tIns="71437" rIns="71437" bIns="71437" anchor="ctr">
            <a:noAutofit/>
          </a:bodyPr>
          <a:lstStyle>
            <a:lvl1pPr marL="374101" indent="-255039" defTabSz="308074">
              <a:lnSpc>
                <a:spcPct val="100000"/>
              </a:lnSpc>
              <a:spcBef>
                <a:spcPts val="1988"/>
              </a:spcBef>
              <a:buSzPct val="171000"/>
              <a:buChar char="•"/>
              <a:defRPr sz="165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540789" indent="-255039" defTabSz="308074">
              <a:lnSpc>
                <a:spcPct val="100000"/>
              </a:lnSpc>
              <a:spcBef>
                <a:spcPts val="1988"/>
              </a:spcBef>
              <a:buSzPct val="171000"/>
              <a:buChar char="•"/>
              <a:defRPr sz="165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707476" indent="-255039" defTabSz="308074">
              <a:lnSpc>
                <a:spcPct val="100000"/>
              </a:lnSpc>
              <a:spcBef>
                <a:spcPts val="1988"/>
              </a:spcBef>
              <a:buSzPct val="171000"/>
              <a:buChar char="•"/>
              <a:defRPr sz="165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874164" indent="-255039" defTabSz="308074">
              <a:lnSpc>
                <a:spcPct val="100000"/>
              </a:lnSpc>
              <a:spcBef>
                <a:spcPts val="1988"/>
              </a:spcBef>
              <a:buSzPct val="171000"/>
              <a:buChar char="•"/>
              <a:defRPr sz="165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1040851" indent="-255039" defTabSz="308074">
              <a:lnSpc>
                <a:spcPct val="100000"/>
              </a:lnSpc>
              <a:spcBef>
                <a:spcPts val="1988"/>
              </a:spcBef>
              <a:buSzPct val="171000"/>
              <a:buChar char="•"/>
              <a:defRPr sz="165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4393924" y="4882306"/>
            <a:ext cx="349455" cy="282769"/>
          </a:xfrm>
          <a:prstGeom prst="rect">
            <a:avLst/>
          </a:prstGeom>
        </p:spPr>
        <p:txBody>
          <a:bodyPr wrap="none" lIns="71437" tIns="71437" rIns="71437" bIns="71437" anchor="t"/>
          <a:lstStyle>
            <a:lvl1pPr defTabSz="308074">
              <a:defRPr sz="9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4390719" y="4878958"/>
            <a:ext cx="355867" cy="282769"/>
          </a:xfrm>
          <a:prstGeom prst="rect">
            <a:avLst/>
          </a:prstGeom>
        </p:spPr>
        <p:txBody>
          <a:bodyPr wrap="none" lIns="71437" tIns="71437" rIns="71437" bIns="71437" anchor="t"/>
          <a:lstStyle>
            <a:lvl1pPr defTabSz="308074">
              <a:defRPr sz="9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o del título"/>
          <p:cNvSpPr txBox="1">
            <a:spLocks noGrp="1"/>
          </p:cNvSpPr>
          <p:nvPr>
            <p:ph type="title"/>
          </p:nvPr>
        </p:nvSpPr>
        <p:spPr>
          <a:xfrm>
            <a:off x="1330523" y="1078260"/>
            <a:ext cx="6482954" cy="1707803"/>
          </a:xfrm>
          <a:prstGeom prst="rect">
            <a:avLst/>
          </a:prstGeom>
        </p:spPr>
        <p:txBody>
          <a:bodyPr lIns="71437" tIns="71437" rIns="71437" bIns="71437" anchor="b">
            <a:noAutofit/>
          </a:bodyPr>
          <a:lstStyle>
            <a:lvl1pPr algn="ctr" defTabSz="308074">
              <a:lnSpc>
                <a:spcPct val="100000"/>
              </a:lnSpc>
              <a:defRPr sz="3750" cap="all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45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330523" y="2779365"/>
            <a:ext cx="6482954" cy="683121"/>
          </a:xfrm>
          <a:prstGeom prst="rect">
            <a:avLst/>
          </a:prstGeom>
        </p:spPr>
        <p:txBody>
          <a:bodyPr lIns="71437" tIns="71437" rIns="71437" bIns="71437">
            <a:noAutofit/>
          </a:bodyPr>
          <a:lstStyle>
            <a:lvl1pPr algn="ctr" defTabSz="308074">
              <a:lnSpc>
                <a:spcPct val="100000"/>
              </a:lnSpc>
              <a:spcBef>
                <a:spcPct val="0"/>
              </a:spcBef>
              <a:defRPr sz="1950">
                <a:solidFill>
                  <a:srgbClr val="525252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indent="0" algn="ctr" defTabSz="308074">
              <a:lnSpc>
                <a:spcPct val="100000"/>
              </a:lnSpc>
              <a:spcBef>
                <a:spcPct val="0"/>
              </a:spcBef>
              <a:defRPr sz="1950">
                <a:solidFill>
                  <a:srgbClr val="525252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indent="0" algn="ctr" defTabSz="308074">
              <a:lnSpc>
                <a:spcPct val="100000"/>
              </a:lnSpc>
              <a:spcBef>
                <a:spcPct val="0"/>
              </a:spcBef>
              <a:defRPr sz="1950">
                <a:solidFill>
                  <a:srgbClr val="525252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indent="0" algn="ctr" defTabSz="308074">
              <a:lnSpc>
                <a:spcPct val="100000"/>
              </a:lnSpc>
              <a:spcBef>
                <a:spcPct val="0"/>
              </a:spcBef>
              <a:defRPr sz="1950">
                <a:solidFill>
                  <a:srgbClr val="525252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indent="0" algn="ctr" defTabSz="308074">
              <a:lnSpc>
                <a:spcPct val="100000"/>
              </a:lnSpc>
              <a:spcBef>
                <a:spcPct val="0"/>
              </a:spcBef>
              <a:defRPr sz="1950">
                <a:solidFill>
                  <a:srgbClr val="525252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4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4399535" y="4889003"/>
            <a:ext cx="338233" cy="282769"/>
          </a:xfrm>
          <a:prstGeom prst="rect">
            <a:avLst/>
          </a:prstGeom>
        </p:spPr>
        <p:txBody>
          <a:bodyPr wrap="none" lIns="71437" tIns="71437" rIns="71437" bIns="71437" anchor="t"/>
          <a:lstStyle>
            <a:lvl1pPr defTabSz="308074">
              <a:defRPr sz="9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o del título"/>
          <p:cNvSpPr txBox="1">
            <a:spLocks noGrp="1"/>
          </p:cNvSpPr>
          <p:nvPr>
            <p:ph type="title"/>
          </p:nvPr>
        </p:nvSpPr>
        <p:spPr>
          <a:xfrm>
            <a:off x="1645295" y="234404"/>
            <a:ext cx="5853410" cy="1138535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308074">
              <a:lnSpc>
                <a:spcPct val="100000"/>
              </a:lnSpc>
              <a:defRPr sz="4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54" name="Nivel de texto 1…"/>
          <p:cNvSpPr txBox="1">
            <a:spLocks noGrp="1"/>
          </p:cNvSpPr>
          <p:nvPr>
            <p:ph type="body" idx="1"/>
          </p:nvPr>
        </p:nvSpPr>
        <p:spPr>
          <a:xfrm>
            <a:off x="1645295" y="1372939"/>
            <a:ext cx="5853410" cy="3315147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231510" indent="-231510" defTabSz="308074">
              <a:lnSpc>
                <a:spcPct val="100000"/>
              </a:lnSpc>
              <a:spcBef>
                <a:spcPts val="2213"/>
              </a:spcBef>
              <a:buSzPct val="75000"/>
              <a:buChar char="•"/>
              <a:defRPr sz="1875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398198" indent="-231510" defTabSz="308074">
              <a:lnSpc>
                <a:spcPct val="100000"/>
              </a:lnSpc>
              <a:spcBef>
                <a:spcPts val="2213"/>
              </a:spcBef>
              <a:buSzPct val="75000"/>
              <a:buChar char="•"/>
              <a:defRPr sz="1875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564885" indent="-231510" defTabSz="308074">
              <a:lnSpc>
                <a:spcPct val="100000"/>
              </a:lnSpc>
              <a:spcBef>
                <a:spcPts val="2213"/>
              </a:spcBef>
              <a:buSzPct val="75000"/>
              <a:buChar char="•"/>
              <a:defRPr sz="1875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731573" indent="-231510" defTabSz="308074">
              <a:lnSpc>
                <a:spcPct val="100000"/>
              </a:lnSpc>
              <a:spcBef>
                <a:spcPts val="2213"/>
              </a:spcBef>
              <a:buSzPct val="75000"/>
              <a:buChar char="•"/>
              <a:defRPr sz="1875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898260" indent="-231510" defTabSz="308074">
              <a:lnSpc>
                <a:spcPct val="100000"/>
              </a:lnSpc>
              <a:spcBef>
                <a:spcPts val="2213"/>
              </a:spcBef>
              <a:buSzPct val="75000"/>
              <a:buChar char="•"/>
              <a:defRPr sz="1875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5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4390719" y="4878958"/>
            <a:ext cx="355867" cy="282769"/>
          </a:xfrm>
          <a:prstGeom prst="rect">
            <a:avLst/>
          </a:prstGeom>
        </p:spPr>
        <p:txBody>
          <a:bodyPr wrap="none" lIns="71437" tIns="71437" rIns="71437" bIns="71437" anchor="t"/>
          <a:lstStyle>
            <a:lvl1pPr defTabSz="308074">
              <a:defRPr sz="9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o del título"/>
          <p:cNvSpPr txBox="1">
            <a:spLocks noGrp="1"/>
          </p:cNvSpPr>
          <p:nvPr>
            <p:ph type="title"/>
          </p:nvPr>
        </p:nvSpPr>
        <p:spPr>
          <a:xfrm>
            <a:off x="1812727" y="133945"/>
            <a:ext cx="5518547" cy="1285875"/>
          </a:xfrm>
          <a:prstGeom prst="rect">
            <a:avLst/>
          </a:prstGeom>
        </p:spPr>
        <p:txBody>
          <a:bodyPr lIns="71437" tIns="71437" rIns="71437" bIns="71437">
            <a:noAutofit/>
          </a:bodyPr>
          <a:lstStyle>
            <a:lvl1pPr algn="ctr" defTabSz="308074">
              <a:lnSpc>
                <a:spcPct val="100000"/>
              </a:lnSpc>
              <a:defRPr sz="4425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2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1812727" y="1460004"/>
            <a:ext cx="5518547" cy="3013770"/>
          </a:xfrm>
          <a:prstGeom prst="rect">
            <a:avLst/>
          </a:prstGeom>
        </p:spPr>
        <p:txBody>
          <a:bodyPr lIns="71437" tIns="71437" rIns="71437" bIns="71437" anchor="ctr">
            <a:noAutofit/>
          </a:bodyPr>
          <a:lstStyle>
            <a:lvl1pPr marL="415018" indent="-295955" defTabSz="308074">
              <a:lnSpc>
                <a:spcPct val="100000"/>
              </a:lnSpc>
              <a:spcBef>
                <a:spcPts val="1238"/>
              </a:spcBef>
              <a:buSzPct val="171000"/>
              <a:buChar char="•"/>
              <a:defRPr sz="2175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581705" indent="-295955" defTabSz="308074">
              <a:lnSpc>
                <a:spcPct val="100000"/>
              </a:lnSpc>
              <a:spcBef>
                <a:spcPts val="1238"/>
              </a:spcBef>
              <a:buSzPct val="171000"/>
              <a:buChar char="•"/>
              <a:defRPr sz="2175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748393" indent="-295955" defTabSz="308074">
              <a:lnSpc>
                <a:spcPct val="100000"/>
              </a:lnSpc>
              <a:spcBef>
                <a:spcPts val="1238"/>
              </a:spcBef>
              <a:buSzPct val="171000"/>
              <a:buChar char="•"/>
              <a:defRPr sz="2175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915080" indent="-295955" defTabSz="308074">
              <a:lnSpc>
                <a:spcPct val="100000"/>
              </a:lnSpc>
              <a:spcBef>
                <a:spcPts val="1238"/>
              </a:spcBef>
              <a:buSzPct val="171000"/>
              <a:buChar char="•"/>
              <a:defRPr sz="2175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1081768" indent="-295955" defTabSz="308074">
              <a:lnSpc>
                <a:spcPct val="100000"/>
              </a:lnSpc>
              <a:spcBef>
                <a:spcPts val="1238"/>
              </a:spcBef>
              <a:buSzPct val="171000"/>
              <a:buChar char="•"/>
              <a:defRPr sz="2175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4393924" y="4882306"/>
            <a:ext cx="349455" cy="282769"/>
          </a:xfrm>
          <a:prstGeom prst="rect">
            <a:avLst/>
          </a:prstGeom>
        </p:spPr>
        <p:txBody>
          <a:bodyPr wrap="none" lIns="71437" tIns="71437" rIns="71437" bIns="71437" anchor="t"/>
          <a:lstStyle>
            <a:lvl1pPr defTabSz="308074">
              <a:defRPr sz="9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y viñetas (2 columna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o del título"/>
          <p:cNvSpPr txBox="1">
            <a:spLocks noGrp="1"/>
          </p:cNvSpPr>
          <p:nvPr>
            <p:ph type="title"/>
          </p:nvPr>
        </p:nvSpPr>
        <p:spPr>
          <a:xfrm>
            <a:off x="1812727" y="133945"/>
            <a:ext cx="5518547" cy="1285875"/>
          </a:xfrm>
          <a:prstGeom prst="rect">
            <a:avLst/>
          </a:prstGeom>
        </p:spPr>
        <p:txBody>
          <a:bodyPr lIns="71437" tIns="71437" rIns="71437" bIns="71437">
            <a:noAutofit/>
          </a:bodyPr>
          <a:lstStyle>
            <a:lvl1pPr algn="ctr" defTabSz="308074">
              <a:lnSpc>
                <a:spcPct val="100000"/>
              </a:lnSpc>
              <a:defRPr sz="4425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2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1812727" y="1460004"/>
            <a:ext cx="5518547" cy="3013770"/>
          </a:xfrm>
          <a:prstGeom prst="rect">
            <a:avLst/>
          </a:prstGeom>
        </p:spPr>
        <p:txBody>
          <a:bodyPr lIns="71437" tIns="71437" rIns="71437" bIns="71437" numCol="2" spcCol="735806">
            <a:noAutofit/>
          </a:bodyPr>
          <a:lstStyle>
            <a:lvl1pPr marL="374101" indent="-255039" defTabSz="308074">
              <a:lnSpc>
                <a:spcPct val="100000"/>
              </a:lnSpc>
              <a:spcBef>
                <a:spcPts val="1988"/>
              </a:spcBef>
              <a:buSzPct val="171000"/>
              <a:buChar char="•"/>
              <a:defRPr sz="165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540789" indent="-255039" defTabSz="308074">
              <a:lnSpc>
                <a:spcPct val="100000"/>
              </a:lnSpc>
              <a:spcBef>
                <a:spcPts val="1988"/>
              </a:spcBef>
              <a:buSzPct val="171000"/>
              <a:buChar char="•"/>
              <a:defRPr sz="165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707476" indent="-255039" defTabSz="308074">
              <a:lnSpc>
                <a:spcPct val="100000"/>
              </a:lnSpc>
              <a:spcBef>
                <a:spcPts val="1988"/>
              </a:spcBef>
              <a:buSzPct val="171000"/>
              <a:buChar char="•"/>
              <a:defRPr sz="165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874164" indent="-255039" defTabSz="308074">
              <a:lnSpc>
                <a:spcPct val="100000"/>
              </a:lnSpc>
              <a:spcBef>
                <a:spcPts val="1988"/>
              </a:spcBef>
              <a:buSzPct val="171000"/>
              <a:buChar char="•"/>
              <a:defRPr sz="165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1040851" indent="-255039" defTabSz="308074">
              <a:lnSpc>
                <a:spcPct val="100000"/>
              </a:lnSpc>
              <a:spcBef>
                <a:spcPts val="1988"/>
              </a:spcBef>
              <a:buSzPct val="171000"/>
              <a:buChar char="•"/>
              <a:defRPr sz="165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4393924" y="4882306"/>
            <a:ext cx="349455" cy="282769"/>
          </a:xfrm>
          <a:prstGeom prst="rect">
            <a:avLst/>
          </a:prstGeom>
        </p:spPr>
        <p:txBody>
          <a:bodyPr wrap="none" lIns="71437" tIns="71437" rIns="71437" bIns="71437" anchor="t"/>
          <a:lstStyle>
            <a:lvl1pPr defTabSz="308074">
              <a:defRPr sz="9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Nivel de texto 1…"/>
          <p:cNvSpPr txBox="1">
            <a:spLocks noGrp="1"/>
          </p:cNvSpPr>
          <p:nvPr>
            <p:ph type="body" idx="1"/>
          </p:nvPr>
        </p:nvSpPr>
        <p:spPr>
          <a:xfrm>
            <a:off x="1812727" y="669727"/>
            <a:ext cx="5518547" cy="3804047"/>
          </a:xfrm>
          <a:prstGeom prst="rect">
            <a:avLst/>
          </a:prstGeom>
        </p:spPr>
        <p:txBody>
          <a:bodyPr lIns="71437" tIns="71437" rIns="71437" bIns="71437" anchor="ctr">
            <a:noAutofit/>
          </a:bodyPr>
          <a:lstStyle>
            <a:lvl1pPr marL="415018" indent="-295955" defTabSz="308074">
              <a:lnSpc>
                <a:spcPct val="100000"/>
              </a:lnSpc>
              <a:spcBef>
                <a:spcPts val="2513"/>
              </a:spcBef>
              <a:buSzPct val="171000"/>
              <a:buChar char="•"/>
              <a:defRPr sz="2175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581705" indent="-295955" defTabSz="308074">
              <a:lnSpc>
                <a:spcPct val="100000"/>
              </a:lnSpc>
              <a:spcBef>
                <a:spcPts val="2513"/>
              </a:spcBef>
              <a:buSzPct val="171000"/>
              <a:buChar char="•"/>
              <a:defRPr sz="2175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748393" indent="-295955" defTabSz="308074">
              <a:lnSpc>
                <a:spcPct val="100000"/>
              </a:lnSpc>
              <a:spcBef>
                <a:spcPts val="2513"/>
              </a:spcBef>
              <a:buSzPct val="171000"/>
              <a:buChar char="•"/>
              <a:defRPr sz="2175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915080" indent="-295955" defTabSz="308074">
              <a:lnSpc>
                <a:spcPct val="100000"/>
              </a:lnSpc>
              <a:spcBef>
                <a:spcPts val="2513"/>
              </a:spcBef>
              <a:buSzPct val="171000"/>
              <a:buChar char="•"/>
              <a:defRPr sz="2175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1081768" indent="-295955" defTabSz="308074">
              <a:lnSpc>
                <a:spcPct val="100000"/>
              </a:lnSpc>
              <a:spcBef>
                <a:spcPts val="2513"/>
              </a:spcBef>
              <a:buSzPct val="171000"/>
              <a:buChar char="•"/>
              <a:defRPr sz="2175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4393924" y="4882306"/>
            <a:ext cx="349455" cy="282769"/>
          </a:xfrm>
          <a:prstGeom prst="rect">
            <a:avLst/>
          </a:prstGeom>
        </p:spPr>
        <p:txBody>
          <a:bodyPr wrap="none" lIns="71437" tIns="71437" rIns="71437" bIns="71437" anchor="t"/>
          <a:lstStyle>
            <a:lvl1pPr defTabSz="308074">
              <a:defRPr sz="9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4393924" y="4882306"/>
            <a:ext cx="349455" cy="282769"/>
          </a:xfrm>
          <a:prstGeom prst="rect">
            <a:avLst/>
          </a:prstGeom>
        </p:spPr>
        <p:txBody>
          <a:bodyPr wrap="none" lIns="71437" tIns="71437" rIns="71437" bIns="71437" anchor="t"/>
          <a:lstStyle>
            <a:lvl1pPr defTabSz="308074">
              <a:defRPr sz="9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o del título"/>
          <p:cNvSpPr txBox="1">
            <a:spLocks noGrp="1"/>
          </p:cNvSpPr>
          <p:nvPr>
            <p:ph type="title"/>
          </p:nvPr>
        </p:nvSpPr>
        <p:spPr>
          <a:xfrm>
            <a:off x="1812727" y="133945"/>
            <a:ext cx="5518547" cy="1285875"/>
          </a:xfrm>
          <a:prstGeom prst="rect">
            <a:avLst/>
          </a:prstGeom>
        </p:spPr>
        <p:txBody>
          <a:bodyPr lIns="71437" tIns="71437" rIns="71437" bIns="71437">
            <a:noAutofit/>
          </a:bodyPr>
          <a:lstStyle>
            <a:lvl1pPr algn="ctr" defTabSz="308074">
              <a:lnSpc>
                <a:spcPct val="100000"/>
              </a:lnSpc>
              <a:defRPr sz="4425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5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4393924" y="4882306"/>
            <a:ext cx="349455" cy="282769"/>
          </a:xfrm>
          <a:prstGeom prst="rect">
            <a:avLst/>
          </a:prstGeom>
        </p:spPr>
        <p:txBody>
          <a:bodyPr wrap="none" lIns="71437" tIns="71437" rIns="71437" bIns="71437" anchor="t"/>
          <a:lstStyle>
            <a:lvl1pPr defTabSz="308074">
              <a:defRPr sz="9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o del título"/>
          <p:cNvSpPr txBox="1">
            <a:spLocks noGrp="1"/>
          </p:cNvSpPr>
          <p:nvPr>
            <p:ph type="title"/>
          </p:nvPr>
        </p:nvSpPr>
        <p:spPr>
          <a:xfrm>
            <a:off x="1812727" y="1567160"/>
            <a:ext cx="5518547" cy="2009180"/>
          </a:xfrm>
          <a:prstGeom prst="rect">
            <a:avLst/>
          </a:prstGeom>
        </p:spPr>
        <p:txBody>
          <a:bodyPr lIns="71437" tIns="71437" rIns="71437" bIns="71437">
            <a:noAutofit/>
          </a:bodyPr>
          <a:lstStyle>
            <a:lvl1pPr algn="ctr" defTabSz="308074">
              <a:lnSpc>
                <a:spcPct val="100000"/>
              </a:lnSpc>
              <a:defRPr sz="4425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6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4393924" y="4882306"/>
            <a:ext cx="349455" cy="282769"/>
          </a:xfrm>
          <a:prstGeom prst="rect">
            <a:avLst/>
          </a:prstGeom>
        </p:spPr>
        <p:txBody>
          <a:bodyPr wrap="none" lIns="71437" tIns="71437" rIns="71437" bIns="71437" anchor="t"/>
          <a:lstStyle>
            <a:lvl1pPr defTabSz="308074">
              <a:defRPr sz="9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Imagen"/>
          <p:cNvSpPr>
            <a:spLocks noGrp="1"/>
          </p:cNvSpPr>
          <p:nvPr>
            <p:ph type="pic" sz="half" idx="13"/>
          </p:nvPr>
        </p:nvSpPr>
        <p:spPr>
          <a:xfrm>
            <a:off x="2428875" y="863947"/>
            <a:ext cx="4286250" cy="26589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1812727" y="3884414"/>
            <a:ext cx="5518547" cy="897434"/>
          </a:xfrm>
          <a:prstGeom prst="rect">
            <a:avLst/>
          </a:prstGeom>
        </p:spPr>
        <p:txBody>
          <a:bodyPr lIns="71437" tIns="71437" rIns="71437" bIns="71437">
            <a:noAutofit/>
          </a:bodyPr>
          <a:lstStyle>
            <a:lvl1pPr algn="ctr" defTabSz="308074">
              <a:lnSpc>
                <a:spcPct val="100000"/>
              </a:lnSpc>
              <a:defRPr sz="4425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7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4393924" y="4882306"/>
            <a:ext cx="349455" cy="282769"/>
          </a:xfrm>
          <a:prstGeom prst="rect">
            <a:avLst/>
          </a:prstGeom>
        </p:spPr>
        <p:txBody>
          <a:bodyPr wrap="none" lIns="71437" tIns="71437" rIns="71437" bIns="71437" anchor="t"/>
          <a:lstStyle>
            <a:lvl1pPr defTabSz="308074">
              <a:defRPr sz="9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(reflejo 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Imagen"/>
          <p:cNvSpPr>
            <a:spLocks noGrp="1"/>
          </p:cNvSpPr>
          <p:nvPr>
            <p:ph type="pic" sz="half" idx="13"/>
          </p:nvPr>
        </p:nvSpPr>
        <p:spPr>
          <a:xfrm>
            <a:off x="2428875" y="863947"/>
            <a:ext cx="4286250" cy="2658976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1" name="Texto del título"/>
          <p:cNvSpPr txBox="1">
            <a:spLocks noGrp="1"/>
          </p:cNvSpPr>
          <p:nvPr>
            <p:ph type="title"/>
          </p:nvPr>
        </p:nvSpPr>
        <p:spPr>
          <a:xfrm>
            <a:off x="1812727" y="3884414"/>
            <a:ext cx="5518547" cy="897434"/>
          </a:xfrm>
          <a:prstGeom prst="rect">
            <a:avLst/>
          </a:prstGeom>
        </p:spPr>
        <p:txBody>
          <a:bodyPr lIns="71437" tIns="71437" rIns="71437" bIns="71437">
            <a:noAutofit/>
          </a:bodyPr>
          <a:lstStyle>
            <a:lvl1pPr algn="ctr" defTabSz="308074">
              <a:lnSpc>
                <a:spcPct val="100000"/>
              </a:lnSpc>
              <a:defRPr sz="4425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8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4393924" y="4882306"/>
            <a:ext cx="349455" cy="282769"/>
          </a:xfrm>
          <a:prstGeom prst="rect">
            <a:avLst/>
          </a:prstGeom>
        </p:spPr>
        <p:txBody>
          <a:bodyPr wrap="none" lIns="71437" tIns="71437" rIns="71437" bIns="71437" anchor="t"/>
          <a:lstStyle>
            <a:lvl1pPr defTabSz="308074">
              <a:defRPr sz="9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rculo"/>
          <p:cNvSpPr/>
          <p:nvPr/>
        </p:nvSpPr>
        <p:spPr>
          <a:xfrm>
            <a:off x="8699095" y="4729805"/>
            <a:ext cx="257826" cy="257826"/>
          </a:xfrm>
          <a:prstGeom prst="ellipse">
            <a:avLst/>
          </a:prstGeom>
          <a:solidFill>
            <a:srgbClr val="FFFFFF"/>
          </a:solidFill>
          <a:ln w="12700">
            <a:solidFill>
              <a:srgbClr val="2677BC"/>
            </a:solidFill>
            <a:miter lim="400000"/>
          </a:ln>
        </p:spPr>
        <p:txBody>
          <a:bodyPr lIns="17145" rIns="17145" anchor="ctr"/>
          <a:lstStyle/>
          <a:p>
            <a:pPr algn="ctr" defTabSz="685662">
              <a:defRPr sz="4400">
                <a:solidFill>
                  <a:srgbClr val="91969B"/>
                </a:solidFill>
              </a:defRPr>
            </a:pPr>
            <a:endParaRPr sz="1650"/>
          </a:p>
        </p:txBody>
      </p:sp>
      <p:sp>
        <p:nvSpPr>
          <p:cNvPr id="3" name="Rectángulo"/>
          <p:cNvSpPr/>
          <p:nvPr/>
        </p:nvSpPr>
        <p:spPr>
          <a:xfrm>
            <a:off x="544116" y="-308"/>
            <a:ext cx="2912802" cy="56535"/>
          </a:xfrm>
          <a:prstGeom prst="rect">
            <a:avLst/>
          </a:prstGeom>
          <a:solidFill>
            <a:srgbClr val="2677BC"/>
          </a:solidFill>
          <a:ln w="12700">
            <a:miter lim="400000"/>
          </a:ln>
        </p:spPr>
        <p:txBody>
          <a:bodyPr lIns="17145" rIns="17145" anchor="ctr"/>
          <a:lstStyle/>
          <a:p>
            <a:pPr algn="ctr" defTabSz="685662">
              <a:defRPr sz="3600"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500323" y="4670015"/>
            <a:ext cx="655370" cy="21929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ctr" defTabSz="685662">
              <a:defRPr sz="825">
                <a:solidFill>
                  <a:srgbClr val="808785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5" name="Texto del título"/>
          <p:cNvSpPr txBox="1">
            <a:spLocks noGrp="1"/>
          </p:cNvSpPr>
          <p:nvPr>
            <p:ph type="title"/>
          </p:nvPr>
        </p:nvSpPr>
        <p:spPr>
          <a:xfrm>
            <a:off x="459343" y="69056"/>
            <a:ext cx="8225314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1" tIns="91421" rIns="91421" bIns="91421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6" name="Nivel de texto 1…"/>
          <p:cNvSpPr txBox="1">
            <a:spLocks noGrp="1"/>
          </p:cNvSpPr>
          <p:nvPr>
            <p:ph type="body" idx="1"/>
          </p:nvPr>
        </p:nvSpPr>
        <p:spPr>
          <a:xfrm>
            <a:off x="459343" y="1200150"/>
            <a:ext cx="8225314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1" tIns="91421" rIns="91421" bIns="91421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685662" latinLnBrk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sz="1500" b="0" i="0" u="none" strike="noStrike" cap="none" spc="0" baseline="0">
          <a:solidFill>
            <a:srgbClr val="91969B"/>
          </a:solidFill>
          <a:uFillTx/>
          <a:latin typeface="Helvetica"/>
          <a:ea typeface="Helvetica"/>
          <a:cs typeface="Helvetica"/>
          <a:sym typeface="Helvetica"/>
        </a:defRPr>
      </a:lvl1pPr>
      <a:lvl2pPr marL="0" marR="0" indent="85725" algn="l" defTabSz="685662" latinLnBrk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sz="1500" b="0" i="0" u="none" strike="noStrike" cap="none" spc="0" baseline="0">
          <a:solidFill>
            <a:srgbClr val="91969B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171450" algn="l" defTabSz="685662" latinLnBrk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sz="1500" b="0" i="0" u="none" strike="noStrike" cap="none" spc="0" baseline="0">
          <a:solidFill>
            <a:srgbClr val="91969B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257175" algn="l" defTabSz="685662" latinLnBrk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sz="1500" b="0" i="0" u="none" strike="noStrike" cap="none" spc="0" baseline="0">
          <a:solidFill>
            <a:srgbClr val="91969B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342900" algn="l" defTabSz="685662" latinLnBrk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sz="1500" b="0" i="0" u="none" strike="noStrike" cap="none" spc="0" baseline="0">
          <a:solidFill>
            <a:srgbClr val="91969B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428625" algn="l" defTabSz="685662" latinLnBrk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sz="1500" b="0" i="0" u="none" strike="noStrike" cap="none" spc="0" baseline="0">
          <a:solidFill>
            <a:srgbClr val="91969B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514350" algn="l" defTabSz="685662" latinLnBrk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sz="1500" b="0" i="0" u="none" strike="noStrike" cap="none" spc="0" baseline="0">
          <a:solidFill>
            <a:srgbClr val="91969B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600075" algn="l" defTabSz="685662" latinLnBrk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sz="1500" b="0" i="0" u="none" strike="noStrike" cap="none" spc="0" baseline="0">
          <a:solidFill>
            <a:srgbClr val="91969B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685800" algn="l" defTabSz="685662" latinLnBrk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sz="1500" b="0" i="0" u="none" strike="noStrike" cap="none" spc="0" baseline="0">
          <a:solidFill>
            <a:srgbClr val="91969B"/>
          </a:solidFill>
          <a:uFillTx/>
          <a:latin typeface="Helvetica"/>
          <a:ea typeface="Helvetica"/>
          <a:cs typeface="Helvetica"/>
          <a:sym typeface="Helvetica"/>
        </a:defRPr>
      </a:lvl9pPr>
    </p:titleStyle>
    <p:bodyStyle>
      <a:lvl1pPr marL="0" marR="0" indent="0" algn="l" defTabSz="685662" latinLnBrk="0">
        <a:lnSpc>
          <a:spcPct val="90000"/>
        </a:lnSpc>
        <a:spcBef>
          <a:spcPts val="750"/>
        </a:spcBef>
        <a:spcAft>
          <a:spcPct val="0"/>
        </a:spcAft>
        <a:buClrTx/>
        <a:buSzTx/>
        <a:buFontTx/>
        <a:buNone/>
        <a:defRPr sz="1200" b="0" i="0" u="none" strike="noStrike" cap="none" spc="0" baseline="0">
          <a:solidFill>
            <a:srgbClr val="91969B"/>
          </a:solidFill>
          <a:uFillTx/>
          <a:latin typeface="Helvetica"/>
          <a:ea typeface="Helvetica"/>
          <a:cs typeface="Helvetica"/>
          <a:sym typeface="Helvetica"/>
        </a:defRPr>
      </a:lvl1pPr>
      <a:lvl2pPr marL="0" marR="0" indent="342831" algn="l" defTabSz="685662" latinLnBrk="0">
        <a:lnSpc>
          <a:spcPct val="90000"/>
        </a:lnSpc>
        <a:spcBef>
          <a:spcPts val="750"/>
        </a:spcBef>
        <a:spcAft>
          <a:spcPct val="0"/>
        </a:spcAft>
        <a:buClrTx/>
        <a:buSzTx/>
        <a:buFontTx/>
        <a:buNone/>
        <a:defRPr sz="1200" b="0" i="0" u="none" strike="noStrike" cap="none" spc="0" baseline="0">
          <a:solidFill>
            <a:srgbClr val="91969B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685663" algn="l" defTabSz="685662" latinLnBrk="0">
        <a:lnSpc>
          <a:spcPct val="90000"/>
        </a:lnSpc>
        <a:spcBef>
          <a:spcPts val="750"/>
        </a:spcBef>
        <a:spcAft>
          <a:spcPct val="0"/>
        </a:spcAft>
        <a:buClrTx/>
        <a:buSzTx/>
        <a:buFontTx/>
        <a:buNone/>
        <a:defRPr sz="1200" b="0" i="0" u="none" strike="noStrike" cap="none" spc="0" baseline="0">
          <a:solidFill>
            <a:srgbClr val="91969B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1028494" algn="l" defTabSz="685662" latinLnBrk="0">
        <a:lnSpc>
          <a:spcPct val="90000"/>
        </a:lnSpc>
        <a:spcBef>
          <a:spcPts val="750"/>
        </a:spcBef>
        <a:spcAft>
          <a:spcPct val="0"/>
        </a:spcAft>
        <a:buClrTx/>
        <a:buSzTx/>
        <a:buFontTx/>
        <a:buNone/>
        <a:defRPr sz="1200" b="0" i="0" u="none" strike="noStrike" cap="none" spc="0" baseline="0">
          <a:solidFill>
            <a:srgbClr val="91969B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1371326" algn="l" defTabSz="685662" latinLnBrk="0">
        <a:lnSpc>
          <a:spcPct val="90000"/>
        </a:lnSpc>
        <a:spcBef>
          <a:spcPts val="750"/>
        </a:spcBef>
        <a:spcAft>
          <a:spcPct val="0"/>
        </a:spcAft>
        <a:buClrTx/>
        <a:buSzTx/>
        <a:buFontTx/>
        <a:buNone/>
        <a:defRPr sz="1200" b="0" i="0" u="none" strike="noStrike" cap="none" spc="0" baseline="0">
          <a:solidFill>
            <a:srgbClr val="91969B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1714157" algn="l" defTabSz="685662" latinLnBrk="0">
        <a:lnSpc>
          <a:spcPct val="90000"/>
        </a:lnSpc>
        <a:spcBef>
          <a:spcPts val="750"/>
        </a:spcBef>
        <a:spcAft>
          <a:spcPct val="0"/>
        </a:spcAft>
        <a:buClrTx/>
        <a:buSzTx/>
        <a:buFontTx/>
        <a:buNone/>
        <a:defRPr sz="1200" b="0" i="0" u="none" strike="noStrike" cap="none" spc="0" baseline="0">
          <a:solidFill>
            <a:srgbClr val="91969B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2056988" algn="l" defTabSz="685662" latinLnBrk="0">
        <a:lnSpc>
          <a:spcPct val="90000"/>
        </a:lnSpc>
        <a:spcBef>
          <a:spcPts val="750"/>
        </a:spcBef>
        <a:spcAft>
          <a:spcPct val="0"/>
        </a:spcAft>
        <a:buClrTx/>
        <a:buSzTx/>
        <a:buFontTx/>
        <a:buNone/>
        <a:defRPr sz="1200" b="0" i="0" u="none" strike="noStrike" cap="none" spc="0" baseline="0">
          <a:solidFill>
            <a:srgbClr val="91969B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2399819" algn="l" defTabSz="685662" latinLnBrk="0">
        <a:lnSpc>
          <a:spcPct val="90000"/>
        </a:lnSpc>
        <a:spcBef>
          <a:spcPts val="750"/>
        </a:spcBef>
        <a:spcAft>
          <a:spcPct val="0"/>
        </a:spcAft>
        <a:buClrTx/>
        <a:buSzTx/>
        <a:buFontTx/>
        <a:buNone/>
        <a:defRPr sz="1200" b="0" i="0" u="none" strike="noStrike" cap="none" spc="0" baseline="0">
          <a:solidFill>
            <a:srgbClr val="91969B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2742651" algn="l" defTabSz="685662" latinLnBrk="0">
        <a:lnSpc>
          <a:spcPct val="90000"/>
        </a:lnSpc>
        <a:spcBef>
          <a:spcPts val="750"/>
        </a:spcBef>
        <a:spcAft>
          <a:spcPct val="0"/>
        </a:spcAft>
        <a:buClrTx/>
        <a:buSzTx/>
        <a:buFontTx/>
        <a:buNone/>
        <a:defRPr sz="1200" b="0" i="0" u="none" strike="noStrike" cap="none" spc="0" baseline="0">
          <a:solidFill>
            <a:srgbClr val="91969B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ctr" defTabSz="685662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8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85725" algn="ctr" defTabSz="685662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8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171450" algn="ctr" defTabSz="685662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8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257175" algn="ctr" defTabSz="685662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8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342900" algn="ctr" defTabSz="685662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8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428625" algn="ctr" defTabSz="685662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8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514350" algn="ctr" defTabSz="685662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8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600075" algn="ctr" defTabSz="685662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8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685800" algn="ctr" defTabSz="685662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8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24.png"/><Relationship Id="rId4" Type="http://schemas.openxmlformats.org/officeDocument/2006/relationships/hyperlink" Target="mailto:TFmesadepartes@mef.gob.pe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svg"/><Relationship Id="rId11" Type="http://schemas.openxmlformats.org/officeDocument/2006/relationships/image" Target="../media/image18.svg"/><Relationship Id="rId5" Type="http://schemas.openxmlformats.org/officeDocument/2006/relationships/image" Target="../media/image48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37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.xml"/><Relationship Id="rId5" Type="http://schemas.openxmlformats.org/officeDocument/2006/relationships/hyperlink" Target="https://es.scribd.com/document/472121674/Discurso-de-Walter-Martos-jefe-del-Consejo-de-Ministros#from_embed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4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10" Type="http://schemas.openxmlformats.org/officeDocument/2006/relationships/image" Target="../media/image31.emf"/><Relationship Id="rId4" Type="http://schemas.openxmlformats.org/officeDocument/2006/relationships/image" Target="../media/image3.png"/><Relationship Id="rId9" Type="http://schemas.openxmlformats.org/officeDocument/2006/relationships/image" Target="../media/image3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3.png"/><Relationship Id="rId7" Type="http://schemas.openxmlformats.org/officeDocument/2006/relationships/image" Target="../media/image35.sv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4.jpe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>
            <a:extLst>
              <a:ext uri="{FF2B5EF4-FFF2-40B4-BE49-F238E27FC236}">
                <a16:creationId xmlns:a16="http://schemas.microsoft.com/office/drawing/2014/main" id="{664DA0A2-6708-9944-B285-36ABDCA786BB}"/>
              </a:ext>
            </a:extLst>
          </p:cNvPr>
          <p:cNvSpPr/>
          <p:nvPr/>
        </p:nvSpPr>
        <p:spPr>
          <a:xfrm>
            <a:off x="192963" y="3996213"/>
            <a:ext cx="874649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900" b="1" dirty="0">
                <a:latin typeface="Chivo" pitchFamily="2" charset="77"/>
              </a:rPr>
              <a:t>COVID-19: Reglas tributarias para la nueva normalidad</a:t>
            </a:r>
          </a:p>
          <a:p>
            <a:pPr algn="ctr"/>
            <a:r>
              <a:rPr lang="es-PE" sz="1600" dirty="0">
                <a:latin typeface="Chivo" pitchFamily="2" charset="77"/>
              </a:rPr>
              <a:t>13.08.20</a:t>
            </a:r>
          </a:p>
        </p:txBody>
      </p:sp>
      <p:pic>
        <p:nvPicPr>
          <p:cNvPr id="4" name="Imagen 3" descr="Imagen que contiene electrónica, computadora, laptop, tabla&#10;&#10;Descripción generada automáticamente">
            <a:extLst>
              <a:ext uri="{FF2B5EF4-FFF2-40B4-BE49-F238E27FC236}">
                <a16:creationId xmlns:a16="http://schemas.microsoft.com/office/drawing/2014/main" id="{9B9985DD-DBFE-42E1-8C06-E4BE69F5E9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8" b="15737"/>
          <a:stretch/>
        </p:blipFill>
        <p:spPr>
          <a:xfrm>
            <a:off x="0" y="1"/>
            <a:ext cx="9144000" cy="3560242"/>
          </a:xfrm>
          <a:prstGeom prst="rect">
            <a:avLst/>
          </a:prstGeom>
        </p:spPr>
      </p:pic>
      <p:pic>
        <p:nvPicPr>
          <p:cNvPr id="6" name="Imagen 5" descr="Imagen que contiene camioneta, alimentos, gente&#10;&#10;Descripción generada automáticamente">
            <a:extLst>
              <a:ext uri="{FF2B5EF4-FFF2-40B4-BE49-F238E27FC236}">
                <a16:creationId xmlns:a16="http://schemas.microsoft.com/office/drawing/2014/main" id="{1FD77399-927A-4A01-A94B-5EA76FBA82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78" y="323043"/>
            <a:ext cx="943221" cy="971605"/>
          </a:xfrm>
          <a:prstGeom prst="rect">
            <a:avLst/>
          </a:prstGeom>
        </p:spPr>
      </p:pic>
      <p:sp>
        <p:nvSpPr>
          <p:cNvPr id="178" name="11"/>
          <p:cNvSpPr txBox="1"/>
          <p:nvPr/>
        </p:nvSpPr>
        <p:spPr>
          <a:xfrm>
            <a:off x="7604263" y="4806980"/>
            <a:ext cx="320201" cy="342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ctr" defTabSz="821531">
              <a:defRPr sz="5000">
                <a:solidFill>
                  <a:srgbClr val="FFFFFF"/>
                </a:solidFill>
              </a:defRPr>
            </a:lvl1pPr>
          </a:lstStyle>
          <a:p>
            <a:r>
              <a:rPr sz="1875"/>
              <a:t>11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242D7786-168E-6D49-80BA-AEE70AFBBD06}"/>
              </a:ext>
            </a:extLst>
          </p:cNvPr>
          <p:cNvSpPr/>
          <p:nvPr/>
        </p:nvSpPr>
        <p:spPr>
          <a:xfrm>
            <a:off x="0" y="4933084"/>
            <a:ext cx="9144000" cy="210416"/>
          </a:xfrm>
          <a:prstGeom prst="rect">
            <a:avLst/>
          </a:prstGeom>
          <a:solidFill>
            <a:srgbClr val="B1DD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352" tIns="14176" rIns="28352" bIns="141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E" sz="558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C7679E39-82DF-4970-B551-5B08AF9DDF4E}"/>
              </a:ext>
            </a:extLst>
          </p:cNvPr>
          <p:cNvGrpSpPr/>
          <p:nvPr/>
        </p:nvGrpSpPr>
        <p:grpSpPr>
          <a:xfrm>
            <a:off x="2777923" y="3814435"/>
            <a:ext cx="3576577" cy="992545"/>
            <a:chOff x="3760967" y="3884641"/>
            <a:chExt cx="1558456" cy="992545"/>
          </a:xfrm>
        </p:grpSpPr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A81DAB56-45E0-B143-93FB-D57C3C5CD4FF}"/>
                </a:ext>
              </a:extLst>
            </p:cNvPr>
            <p:cNvCxnSpPr/>
            <p:nvPr/>
          </p:nvCxnSpPr>
          <p:spPr>
            <a:xfrm>
              <a:off x="3760967" y="3884641"/>
              <a:ext cx="15584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id="{40333C7B-5ECD-ED44-9FF2-8550246D49BA}"/>
                </a:ext>
              </a:extLst>
            </p:cNvPr>
            <p:cNvCxnSpPr/>
            <p:nvPr/>
          </p:nvCxnSpPr>
          <p:spPr>
            <a:xfrm>
              <a:off x="3760967" y="4877186"/>
              <a:ext cx="15584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>
            <a:extLst>
              <a:ext uri="{FF2B5EF4-FFF2-40B4-BE49-F238E27FC236}">
                <a16:creationId xmlns:a16="http://schemas.microsoft.com/office/drawing/2014/main" id="{5FFBED4B-AB93-40B0-B0C5-9C1A1A54A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" y="-1"/>
            <a:ext cx="1780861" cy="4933081"/>
          </a:xfrm>
          <a:prstGeom prst="rect">
            <a:avLst/>
          </a:prstGeom>
        </p:spPr>
      </p:pic>
      <p:sp>
        <p:nvSpPr>
          <p:cNvPr id="92" name="Google Shape;92;p2"/>
          <p:cNvSpPr/>
          <p:nvPr/>
        </p:nvSpPr>
        <p:spPr>
          <a:xfrm>
            <a:off x="0" y="4933084"/>
            <a:ext cx="9144000" cy="210416"/>
          </a:xfrm>
          <a:prstGeom prst="rect">
            <a:avLst/>
          </a:prstGeom>
          <a:solidFill>
            <a:srgbClr val="D8D1C4"/>
          </a:solidFill>
          <a:ln>
            <a:noFill/>
          </a:ln>
        </p:spPr>
        <p:txBody>
          <a:bodyPr spcFirstLastPara="1" wrap="square" lIns="28350" tIns="14175" rIns="28350" bIns="141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8"/>
            </a:pPr>
            <a:endParaRPr sz="558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851DB7A5-DC53-4B0D-9187-21462AFDB696}"/>
              </a:ext>
            </a:extLst>
          </p:cNvPr>
          <p:cNvSpPr/>
          <p:nvPr/>
        </p:nvSpPr>
        <p:spPr>
          <a:xfrm>
            <a:off x="1964830" y="325032"/>
            <a:ext cx="5295039" cy="2943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313" b="1" dirty="0">
                <a:latin typeface="Chivo" pitchFamily="2" charset="77"/>
              </a:rPr>
              <a:t>NUEVO RÉGIMEN DE APLAZAMIENTO Y FRACCIONAMIENTO (RAF)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9147A73E-0D41-4005-AD39-8F1CBD4951BF}"/>
              </a:ext>
            </a:extLst>
          </p:cNvPr>
          <p:cNvCxnSpPr>
            <a:cxnSpLocks/>
          </p:cNvCxnSpPr>
          <p:nvPr/>
        </p:nvCxnSpPr>
        <p:spPr>
          <a:xfrm>
            <a:off x="2028438" y="292287"/>
            <a:ext cx="63118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03B688A5-16A7-4A53-B360-6DEF457E0E21}"/>
              </a:ext>
            </a:extLst>
          </p:cNvPr>
          <p:cNvCxnSpPr>
            <a:cxnSpLocks/>
          </p:cNvCxnSpPr>
          <p:nvPr/>
        </p:nvCxnSpPr>
        <p:spPr>
          <a:xfrm>
            <a:off x="2028438" y="654226"/>
            <a:ext cx="63118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B6C6C1-FC88-40EC-AB47-322887A8C494}"/>
              </a:ext>
            </a:extLst>
          </p:cNvPr>
          <p:cNvSpPr/>
          <p:nvPr/>
        </p:nvSpPr>
        <p:spPr>
          <a:xfrm>
            <a:off x="408078" y="323043"/>
            <a:ext cx="943221" cy="969791"/>
          </a:xfrm>
          <a:prstGeom prst="rect">
            <a:avLst/>
          </a:prstGeom>
          <a:solidFill>
            <a:srgbClr val="D8D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25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6903138-B8F4-4A3A-A65E-FE325765F5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45" y="372341"/>
            <a:ext cx="843442" cy="873927"/>
          </a:xfrm>
          <a:prstGeom prst="rect">
            <a:avLst/>
          </a:prstGeom>
        </p:spPr>
      </p:pic>
      <p:sp>
        <p:nvSpPr>
          <p:cNvPr id="29" name="Rectángulo 51">
            <a:extLst>
              <a:ext uri="{FF2B5EF4-FFF2-40B4-BE49-F238E27FC236}">
                <a16:creationId xmlns:a16="http://schemas.microsoft.com/office/drawing/2014/main" id="{0BE455C3-B26B-47D7-9834-699559229F2D}"/>
              </a:ext>
            </a:extLst>
          </p:cNvPr>
          <p:cNvSpPr/>
          <p:nvPr/>
        </p:nvSpPr>
        <p:spPr>
          <a:xfrm>
            <a:off x="2197210" y="1222724"/>
            <a:ext cx="1567275" cy="3041479"/>
          </a:xfrm>
          <a:prstGeom prst="rect">
            <a:avLst/>
          </a:prstGeom>
          <a:solidFill>
            <a:schemeClr val="bg1"/>
          </a:solidFill>
          <a:ln w="19050">
            <a:solidFill>
              <a:srgbClr val="FAAF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25"/>
          </a:p>
        </p:txBody>
      </p:sp>
      <p:sp>
        <p:nvSpPr>
          <p:cNvPr id="34" name="Rectángulo 71">
            <a:extLst>
              <a:ext uri="{FF2B5EF4-FFF2-40B4-BE49-F238E27FC236}">
                <a16:creationId xmlns:a16="http://schemas.microsoft.com/office/drawing/2014/main" id="{2F254368-633D-4D05-A5D5-FD0BF154C8FD}"/>
              </a:ext>
            </a:extLst>
          </p:cNvPr>
          <p:cNvSpPr/>
          <p:nvPr/>
        </p:nvSpPr>
        <p:spPr>
          <a:xfrm>
            <a:off x="2197210" y="1222725"/>
            <a:ext cx="1567275" cy="369332"/>
          </a:xfrm>
          <a:prstGeom prst="rect">
            <a:avLst/>
          </a:prstGeom>
          <a:solidFill>
            <a:srgbClr val="FAAF7D"/>
          </a:solidFill>
          <a:ln>
            <a:solidFill>
              <a:srgbClr val="FAAF7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900" dirty="0" err="1">
                <a:latin typeface="Chivo Bold" panose="00000500000000000000" pitchFamily="2" charset="0"/>
              </a:rPr>
              <a:t>Decreto</a:t>
            </a:r>
            <a:r>
              <a:rPr lang="en-US" sz="900" dirty="0">
                <a:latin typeface="Chivo Bold" panose="00000500000000000000" pitchFamily="2" charset="0"/>
              </a:rPr>
              <a:t> </a:t>
            </a:r>
            <a:r>
              <a:rPr lang="en-US" sz="900" dirty="0" err="1">
                <a:latin typeface="Chivo Bold" panose="00000500000000000000" pitchFamily="2" charset="0"/>
              </a:rPr>
              <a:t>Legislativo</a:t>
            </a:r>
            <a:r>
              <a:rPr lang="en-US" sz="900" dirty="0">
                <a:latin typeface="Chivo Bold" panose="00000500000000000000" pitchFamily="2" charset="0"/>
              </a:rPr>
              <a:t> 1487</a:t>
            </a:r>
          </a:p>
          <a:p>
            <a:pPr algn="ctr"/>
            <a:endParaRPr lang="en-US" sz="900" dirty="0">
              <a:latin typeface="Chivo Bold" panose="00000500000000000000" pitchFamily="2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7B3B360-F37F-406F-877B-82EA302C6961}"/>
              </a:ext>
            </a:extLst>
          </p:cNvPr>
          <p:cNvSpPr/>
          <p:nvPr/>
        </p:nvSpPr>
        <p:spPr>
          <a:xfrm>
            <a:off x="2197209" y="1601936"/>
            <a:ext cx="1567275" cy="2854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800" dirty="0">
                <a:latin typeface="Chivo Bold"/>
              </a:rPr>
              <a:t>Deudas tributarias admitidas</a:t>
            </a:r>
          </a:p>
          <a:p>
            <a:pPr algn="just">
              <a:spcAft>
                <a:spcPts val="300"/>
              </a:spcAft>
            </a:pPr>
            <a:endParaRPr lang="es-ES" sz="800" dirty="0">
              <a:latin typeface="Chivo Bold"/>
            </a:endParaRPr>
          </a:p>
          <a:p>
            <a:pPr marL="171450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800" dirty="0">
                <a:latin typeface="Chivo Bold"/>
              </a:rPr>
              <a:t>Sujetos comprendidos</a:t>
            </a:r>
          </a:p>
          <a:p>
            <a:pPr algn="just">
              <a:spcAft>
                <a:spcPts val="300"/>
              </a:spcAft>
            </a:pPr>
            <a:endParaRPr lang="es-ES" sz="800" dirty="0">
              <a:latin typeface="Chivo Bold"/>
            </a:endParaRPr>
          </a:p>
          <a:p>
            <a:pPr marL="171450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800" dirty="0">
                <a:latin typeface="Chivo Bold"/>
              </a:rPr>
              <a:t>Requisitos de acogimiento: disminución comparativa de ingresos 2020 vs 2019 (marzo/abril)</a:t>
            </a:r>
          </a:p>
          <a:p>
            <a:pPr marL="171450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s-ES" sz="800" dirty="0">
              <a:latin typeface="Chivo Bold"/>
            </a:endParaRPr>
          </a:p>
          <a:p>
            <a:pPr marL="171450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800" dirty="0">
                <a:latin typeface="Chivo Bold"/>
              </a:rPr>
              <a:t>Plazos máximos</a:t>
            </a:r>
          </a:p>
          <a:p>
            <a:pPr algn="just">
              <a:spcAft>
                <a:spcPts val="300"/>
              </a:spcAft>
            </a:pPr>
            <a:endParaRPr lang="es-ES" sz="800" dirty="0">
              <a:latin typeface="Chivo Bold"/>
            </a:endParaRPr>
          </a:p>
          <a:p>
            <a:pPr marL="171450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800" dirty="0">
                <a:latin typeface="Chivo Bold"/>
              </a:rPr>
              <a:t>Garantías</a:t>
            </a:r>
          </a:p>
          <a:p>
            <a:pPr marL="171450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s-ES" sz="800" dirty="0">
              <a:latin typeface="Chivo Bold"/>
            </a:endParaRPr>
          </a:p>
          <a:p>
            <a:pPr algn="just">
              <a:spcAft>
                <a:spcPts val="300"/>
              </a:spcAft>
            </a:pPr>
            <a:r>
              <a:rPr lang="es-ES" sz="800" dirty="0">
                <a:latin typeface="Chivo Light" panose="00000500000000000000" pitchFamily="2" charset="0"/>
              </a:rPr>
              <a:t>*</a:t>
            </a:r>
            <a:r>
              <a:rPr lang="es-ES" sz="800" u="sng" dirty="0">
                <a:latin typeface="Chivo Light" panose="00000500000000000000" pitchFamily="2" charset="0"/>
              </a:rPr>
              <a:t>PCM</a:t>
            </a:r>
            <a:r>
              <a:rPr lang="es-ES" sz="800" dirty="0">
                <a:latin typeface="Chivo Light" panose="00000500000000000000" pitchFamily="2" charset="0"/>
              </a:rPr>
              <a:t>: estimado S/ 5,000MM</a:t>
            </a:r>
          </a:p>
          <a:p>
            <a:pPr marL="171450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s-ES" sz="800" dirty="0">
              <a:latin typeface="Chivo Bold"/>
            </a:endParaRPr>
          </a:p>
        </p:txBody>
      </p:sp>
      <p:sp>
        <p:nvSpPr>
          <p:cNvPr id="37" name="Rectángulo 71">
            <a:extLst>
              <a:ext uri="{FF2B5EF4-FFF2-40B4-BE49-F238E27FC236}">
                <a16:creationId xmlns:a16="http://schemas.microsoft.com/office/drawing/2014/main" id="{2F254368-633D-4D05-A5D5-FD0BF154C8FD}"/>
              </a:ext>
            </a:extLst>
          </p:cNvPr>
          <p:cNvSpPr/>
          <p:nvPr/>
        </p:nvSpPr>
        <p:spPr>
          <a:xfrm>
            <a:off x="4556995" y="1222725"/>
            <a:ext cx="1424795" cy="338554"/>
          </a:xfrm>
          <a:prstGeom prst="rect">
            <a:avLst/>
          </a:prstGeom>
          <a:solidFill>
            <a:srgbClr val="FAAF7D"/>
          </a:solidFill>
          <a:ln>
            <a:solidFill>
              <a:srgbClr val="FAAF7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800" dirty="0" err="1">
                <a:latin typeface="Chivo Bold" panose="00000500000000000000" pitchFamily="2" charset="0"/>
              </a:rPr>
              <a:t>Decreto</a:t>
            </a:r>
            <a:r>
              <a:rPr lang="en-US" sz="800" dirty="0">
                <a:latin typeface="Chivo Bold" panose="00000500000000000000" pitchFamily="2" charset="0"/>
              </a:rPr>
              <a:t> </a:t>
            </a:r>
            <a:r>
              <a:rPr lang="en-US" sz="800" dirty="0" err="1">
                <a:latin typeface="Chivo Bold" panose="00000500000000000000" pitchFamily="2" charset="0"/>
              </a:rPr>
              <a:t>Legislativo</a:t>
            </a:r>
            <a:r>
              <a:rPr lang="en-US" sz="800" dirty="0">
                <a:latin typeface="Chivo Bold" panose="00000500000000000000" pitchFamily="2" charset="0"/>
              </a:rPr>
              <a:t> 1487</a:t>
            </a:r>
          </a:p>
        </p:txBody>
      </p:sp>
      <p:sp>
        <p:nvSpPr>
          <p:cNvPr id="39" name="Rectángulo 51">
            <a:extLst>
              <a:ext uri="{FF2B5EF4-FFF2-40B4-BE49-F238E27FC236}">
                <a16:creationId xmlns:a16="http://schemas.microsoft.com/office/drawing/2014/main" id="{0BE455C3-B26B-47D7-9834-699559229F2D}"/>
              </a:ext>
            </a:extLst>
          </p:cNvPr>
          <p:cNvSpPr/>
          <p:nvPr/>
        </p:nvSpPr>
        <p:spPr>
          <a:xfrm>
            <a:off x="6754174" y="1203795"/>
            <a:ext cx="1567275" cy="3060408"/>
          </a:xfrm>
          <a:prstGeom prst="rect">
            <a:avLst/>
          </a:prstGeom>
          <a:solidFill>
            <a:schemeClr val="bg1"/>
          </a:solidFill>
          <a:ln w="19050">
            <a:solidFill>
              <a:srgbClr val="F7D5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25"/>
          </a:p>
        </p:txBody>
      </p:sp>
      <p:sp>
        <p:nvSpPr>
          <p:cNvPr id="40" name="Rectángulo 71">
            <a:extLst>
              <a:ext uri="{FF2B5EF4-FFF2-40B4-BE49-F238E27FC236}">
                <a16:creationId xmlns:a16="http://schemas.microsoft.com/office/drawing/2014/main" id="{2F254368-633D-4D05-A5D5-FD0BF154C8FD}"/>
              </a:ext>
            </a:extLst>
          </p:cNvPr>
          <p:cNvSpPr/>
          <p:nvPr/>
        </p:nvSpPr>
        <p:spPr>
          <a:xfrm>
            <a:off x="6754174" y="1203796"/>
            <a:ext cx="1567275" cy="369332"/>
          </a:xfrm>
          <a:prstGeom prst="rect">
            <a:avLst/>
          </a:prstGeom>
          <a:solidFill>
            <a:srgbClr val="F7D5D6"/>
          </a:solidFill>
          <a:ln>
            <a:solidFill>
              <a:srgbClr val="F7D5D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latin typeface="Chivo Bold" panose="00000500000000000000" pitchFamily="2" charset="0"/>
              </a:rPr>
              <a:t>R.S.</a:t>
            </a:r>
          </a:p>
          <a:p>
            <a:pPr algn="ctr"/>
            <a:r>
              <a:rPr lang="en-US" sz="900" dirty="0">
                <a:latin typeface="Chivo Bold" panose="00000500000000000000" pitchFamily="2" charset="0"/>
              </a:rPr>
              <a:t> No. 113-2020/SUNAT</a:t>
            </a:r>
          </a:p>
        </p:txBody>
      </p:sp>
      <p:sp>
        <p:nvSpPr>
          <p:cNvPr id="42" name="Rectángulo 51">
            <a:extLst>
              <a:ext uri="{FF2B5EF4-FFF2-40B4-BE49-F238E27FC236}">
                <a16:creationId xmlns:a16="http://schemas.microsoft.com/office/drawing/2014/main" id="{0BE455C3-B26B-47D7-9834-699559229F2D}"/>
              </a:ext>
            </a:extLst>
          </p:cNvPr>
          <p:cNvSpPr/>
          <p:nvPr/>
        </p:nvSpPr>
        <p:spPr>
          <a:xfrm>
            <a:off x="4503052" y="1213259"/>
            <a:ext cx="1567275" cy="3041479"/>
          </a:xfrm>
          <a:prstGeom prst="rect">
            <a:avLst/>
          </a:prstGeom>
          <a:solidFill>
            <a:schemeClr val="bg1"/>
          </a:solidFill>
          <a:ln w="19050">
            <a:solidFill>
              <a:srgbClr val="B1DD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25" dirty="0"/>
          </a:p>
        </p:txBody>
      </p:sp>
      <p:sp>
        <p:nvSpPr>
          <p:cNvPr id="43" name="Rectángulo 71">
            <a:extLst>
              <a:ext uri="{FF2B5EF4-FFF2-40B4-BE49-F238E27FC236}">
                <a16:creationId xmlns:a16="http://schemas.microsoft.com/office/drawing/2014/main" id="{2F254368-633D-4D05-A5D5-FD0BF154C8FD}"/>
              </a:ext>
            </a:extLst>
          </p:cNvPr>
          <p:cNvSpPr/>
          <p:nvPr/>
        </p:nvSpPr>
        <p:spPr>
          <a:xfrm>
            <a:off x="4508059" y="1222725"/>
            <a:ext cx="1567275" cy="369332"/>
          </a:xfrm>
          <a:prstGeom prst="rect">
            <a:avLst/>
          </a:prstGeom>
          <a:solidFill>
            <a:srgbClr val="B1DDE8"/>
          </a:solidFill>
          <a:ln>
            <a:solidFill>
              <a:srgbClr val="B1DDE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900" dirty="0" err="1">
                <a:latin typeface="Chivo Bold" panose="00000500000000000000" pitchFamily="2" charset="0"/>
              </a:rPr>
              <a:t>Decreto</a:t>
            </a:r>
            <a:r>
              <a:rPr lang="en-US" sz="900" dirty="0">
                <a:latin typeface="Chivo Bold" panose="00000500000000000000" pitchFamily="2" charset="0"/>
              </a:rPr>
              <a:t> </a:t>
            </a:r>
            <a:r>
              <a:rPr lang="en-US" sz="900" dirty="0" err="1">
                <a:latin typeface="Chivo Bold" panose="00000500000000000000" pitchFamily="2" charset="0"/>
              </a:rPr>
              <a:t>Supremo</a:t>
            </a:r>
            <a:r>
              <a:rPr lang="en-US" sz="900" dirty="0">
                <a:latin typeface="Chivo Bold" panose="00000500000000000000" pitchFamily="2" charset="0"/>
              </a:rPr>
              <a:t> </a:t>
            </a:r>
          </a:p>
          <a:p>
            <a:pPr algn="ctr"/>
            <a:r>
              <a:rPr lang="en-US" sz="900" dirty="0">
                <a:latin typeface="Chivo Bold" panose="00000500000000000000" pitchFamily="2" charset="0"/>
              </a:rPr>
              <a:t>155-2020-EF</a:t>
            </a:r>
          </a:p>
        </p:txBody>
      </p:sp>
      <p:sp>
        <p:nvSpPr>
          <p:cNvPr id="2" name="1 Rectángulo"/>
          <p:cNvSpPr/>
          <p:nvPr/>
        </p:nvSpPr>
        <p:spPr>
          <a:xfrm>
            <a:off x="4503052" y="1903001"/>
            <a:ext cx="15499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800" dirty="0">
                <a:latin typeface="Chivo Bold"/>
              </a:rPr>
              <a:t>Ampliación del plazo para presentar la solicitud de acogimiento al RAF (30.09.2020)</a:t>
            </a:r>
          </a:p>
        </p:txBody>
      </p:sp>
      <p:sp>
        <p:nvSpPr>
          <p:cNvPr id="45" name="Rectángulo 19">
            <a:extLst>
              <a:ext uri="{FF2B5EF4-FFF2-40B4-BE49-F238E27FC236}">
                <a16:creationId xmlns:a16="http://schemas.microsoft.com/office/drawing/2014/main" id="{EEB8854B-8F74-4C5A-9458-EBA7AE2E6CCE}"/>
              </a:ext>
            </a:extLst>
          </p:cNvPr>
          <p:cNvSpPr/>
          <p:nvPr/>
        </p:nvSpPr>
        <p:spPr>
          <a:xfrm>
            <a:off x="6754173" y="1622340"/>
            <a:ext cx="1567275" cy="204671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800" dirty="0">
                <a:latin typeface="Chivo Bold"/>
              </a:rPr>
              <a:t>Vigente desde 08.07.2020.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800" dirty="0">
                <a:latin typeface="Chivo Bold"/>
              </a:rPr>
              <a:t>Aprobó el Formulario Virtual No. 1704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800" dirty="0">
                <a:latin typeface="Chivo Bold"/>
              </a:rPr>
              <a:t>Requisitos presentación de garantías: carta fianza e hipoteca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800" dirty="0">
                <a:latin typeface="Chivo Bold"/>
              </a:rPr>
              <a:t>Las solicitudes presentadas </a:t>
            </a:r>
            <a:r>
              <a:rPr lang="es-PE" sz="800" dirty="0">
                <a:latin typeface="Chivo Bold"/>
              </a:rPr>
              <a:t>por medio distinto al Formulario Virtual No. 1704, se consideran no presentadas para el RAF.</a:t>
            </a:r>
            <a:endParaRPr lang="es-ES" sz="800" dirty="0">
              <a:latin typeface="Chivo Bold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D3B1B1B-4760-4DCF-9F8D-D54DDBF034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08759" y="3006510"/>
            <a:ext cx="497919" cy="497919"/>
          </a:xfrm>
          <a:prstGeom prst="rect">
            <a:avLst/>
          </a:prstGeom>
        </p:spPr>
      </p:pic>
      <p:sp>
        <p:nvSpPr>
          <p:cNvPr id="4" name="Rectángulo 79">
            <a:extLst>
              <a:ext uri="{FF2B5EF4-FFF2-40B4-BE49-F238E27FC236}">
                <a16:creationId xmlns:a16="http://schemas.microsoft.com/office/drawing/2014/main" id="{8675EF37-4657-460E-8A7B-B5D52F28A1FA}"/>
              </a:ext>
            </a:extLst>
          </p:cNvPr>
          <p:cNvSpPr/>
          <p:nvPr/>
        </p:nvSpPr>
        <p:spPr>
          <a:xfrm>
            <a:off x="4981867" y="2948281"/>
            <a:ext cx="558786" cy="567023"/>
          </a:xfrm>
          <a:prstGeom prst="rect">
            <a:avLst/>
          </a:prstGeom>
          <a:noFill/>
          <a:ln w="12700" cap="flat">
            <a:solidFill>
              <a:srgbClr val="FAAF7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5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9932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 descr="Imagen que contiene electrónica, computadora, laptop, tabla&#10;&#10;Descripción generada automáticamente">
            <a:extLst>
              <a:ext uri="{FF2B5EF4-FFF2-40B4-BE49-F238E27FC236}">
                <a16:creationId xmlns:a16="http://schemas.microsoft.com/office/drawing/2014/main" id="{A67604AB-BA8D-45E5-A901-544760A563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8" t="2852" r="36575" b="1239"/>
          <a:stretch/>
        </p:blipFill>
        <p:spPr>
          <a:xfrm>
            <a:off x="832" y="-1"/>
            <a:ext cx="1781175" cy="4933081"/>
          </a:xfrm>
          <a:prstGeom prst="rect">
            <a:avLst/>
          </a:prstGeom>
        </p:spPr>
      </p:pic>
      <p:pic>
        <p:nvPicPr>
          <p:cNvPr id="37" name="Imagen 36" descr="Imagen que contiene camioneta, alimentos, gente&#10;&#10;Descripción generada automáticamente">
            <a:extLst>
              <a:ext uri="{FF2B5EF4-FFF2-40B4-BE49-F238E27FC236}">
                <a16:creationId xmlns:a16="http://schemas.microsoft.com/office/drawing/2014/main" id="{CE46F198-F948-40AA-9C59-7B380ED87A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78" y="319643"/>
            <a:ext cx="943221" cy="971605"/>
          </a:xfrm>
          <a:prstGeom prst="rect">
            <a:avLst/>
          </a:prstGeom>
        </p:spPr>
      </p:pic>
      <p:sp>
        <p:nvSpPr>
          <p:cNvPr id="92" name="Google Shape;92;p2"/>
          <p:cNvSpPr/>
          <p:nvPr/>
        </p:nvSpPr>
        <p:spPr>
          <a:xfrm>
            <a:off x="8002" y="4972670"/>
            <a:ext cx="9144000" cy="210416"/>
          </a:xfrm>
          <a:prstGeom prst="rect">
            <a:avLst/>
          </a:prstGeom>
          <a:solidFill>
            <a:srgbClr val="B1DDE8"/>
          </a:solidFill>
          <a:ln>
            <a:noFill/>
          </a:ln>
        </p:spPr>
        <p:txBody>
          <a:bodyPr spcFirstLastPara="1" wrap="square" lIns="28350" tIns="14175" rIns="28350" bIns="141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8"/>
            </a:pPr>
            <a:endParaRPr sz="558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576EE710-62FA-40AA-B8F8-41E9D63D025F}"/>
              </a:ext>
            </a:extLst>
          </p:cNvPr>
          <p:cNvSpPr/>
          <p:nvPr/>
        </p:nvSpPr>
        <p:spPr>
          <a:xfrm>
            <a:off x="1971430" y="386864"/>
            <a:ext cx="4233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latin typeface="Chivo" pitchFamily="2" charset="77"/>
              </a:rPr>
              <a:t>RAF Vs. Régimen General</a:t>
            </a:r>
            <a:endParaRPr lang="es-ES" sz="1400" dirty="0">
              <a:latin typeface="Chivo" pitchFamily="2" charset="77"/>
            </a:endParaRP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28921731-DFAB-40ED-9128-2158FFD850A3}"/>
              </a:ext>
            </a:extLst>
          </p:cNvPr>
          <p:cNvCxnSpPr>
            <a:cxnSpLocks/>
          </p:cNvCxnSpPr>
          <p:nvPr/>
        </p:nvCxnSpPr>
        <p:spPr>
          <a:xfrm>
            <a:off x="2028438" y="292287"/>
            <a:ext cx="3192239" cy="273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63CC7FB9-9A7F-4835-A1D8-8B1EF3568EA6}"/>
              </a:ext>
            </a:extLst>
          </p:cNvPr>
          <p:cNvCxnSpPr>
            <a:cxnSpLocks/>
          </p:cNvCxnSpPr>
          <p:nvPr/>
        </p:nvCxnSpPr>
        <p:spPr>
          <a:xfrm>
            <a:off x="2028438" y="694641"/>
            <a:ext cx="31922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835013"/>
              </p:ext>
            </p:extLst>
          </p:nvPr>
        </p:nvGraphicFramePr>
        <p:xfrm>
          <a:off x="2319635" y="867886"/>
          <a:ext cx="6182108" cy="3939044"/>
        </p:xfrm>
        <a:graphic>
          <a:graphicData uri="http://schemas.openxmlformats.org/drawingml/2006/table">
            <a:tbl>
              <a:tblPr/>
              <a:tblGrid>
                <a:gridCol w="989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9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3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8086">
                <a:tc>
                  <a:txBody>
                    <a:bodyPr/>
                    <a:lstStyle/>
                    <a:p>
                      <a:endParaRPr lang="es-PE" dirty="0">
                        <a:latin typeface="Chivo Bold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latin typeface="Chivo Bold"/>
                        </a:rPr>
                        <a:t>RAF (temporal)</a:t>
                      </a:r>
                      <a:endParaRPr lang="es-PE" sz="1000" b="1" dirty="0">
                        <a:latin typeface="Chivo Bold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5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latin typeface="Chivo Bold"/>
                        </a:rPr>
                        <a:t>Régimen General</a:t>
                      </a:r>
                      <a:endParaRPr lang="es-PE" sz="1000" b="1" dirty="0">
                        <a:latin typeface="Chivo Bold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rgbClr val="F7D5D6"/>
                      </a:solidFill>
                      <a:prstDash val="solid"/>
                    </a:lnR>
                    <a:lnT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326">
                <a:tc>
                  <a:txBody>
                    <a:bodyPr/>
                    <a:lstStyle/>
                    <a:p>
                      <a:pPr marL="0" marR="0" indent="0" algn="ctr" defTabSz="685662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825" b="1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Chivo Bold"/>
                          <a:ea typeface="+mn-ea"/>
                          <a:cs typeface="+mn-cs"/>
                          <a:sym typeface="Helvetica"/>
                        </a:rPr>
                        <a:t>TIM</a:t>
                      </a:r>
                      <a:endParaRPr lang="es-PE" sz="825" b="1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Chivo Bold"/>
                        <a:ea typeface="+mn-ea"/>
                        <a:cs typeface="+mn-cs"/>
                        <a:sym typeface="Helvetica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5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Chivo Bold"/>
                        </a:rPr>
                        <a:t>40% (0.4%)</a:t>
                      </a:r>
                      <a:endParaRPr lang="es-PE" sz="800" dirty="0">
                        <a:latin typeface="Chivo Bold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Chivo Bold"/>
                        </a:rPr>
                        <a:t>80%</a:t>
                      </a:r>
                      <a:r>
                        <a:rPr lang="es-ES" sz="800" baseline="0" dirty="0">
                          <a:latin typeface="Chivo Bold"/>
                        </a:rPr>
                        <a:t> (0.8%)</a:t>
                      </a:r>
                      <a:endParaRPr lang="es-PE" sz="800" dirty="0">
                        <a:latin typeface="Chivo Bold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343">
                <a:tc>
                  <a:txBody>
                    <a:bodyPr/>
                    <a:lstStyle/>
                    <a:p>
                      <a:r>
                        <a:rPr lang="es-ES" b="1" dirty="0">
                          <a:latin typeface="Chivo Bold"/>
                        </a:rPr>
                        <a:t>ITAN</a:t>
                      </a:r>
                      <a:endParaRPr lang="es-PE" b="1" dirty="0">
                        <a:latin typeface="Chivo Bold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662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dirty="0">
                          <a:latin typeface="Chivo Light" panose="00000500000000000000" pitchFamily="2" charset="0"/>
                        </a:rPr>
                        <a:t>Está permitido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662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dirty="0">
                          <a:latin typeface="Chivo Light" panose="00000500000000000000" pitchFamily="2" charset="0"/>
                        </a:rPr>
                        <a:t>No está permitido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914">
                <a:tc>
                  <a:txBody>
                    <a:bodyPr/>
                    <a:lstStyle/>
                    <a:p>
                      <a:r>
                        <a:rPr lang="es-ES" b="1" dirty="0">
                          <a:latin typeface="Chivo Bold"/>
                        </a:rPr>
                        <a:t>PACS del Impuesto a la Renta</a:t>
                      </a:r>
                      <a:endParaRPr lang="es-PE" b="1" dirty="0">
                        <a:latin typeface="Chivo Bold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662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dirty="0">
                          <a:latin typeface="Chivo Light" panose="00000500000000000000" pitchFamily="2" charset="0"/>
                        </a:rPr>
                        <a:t> Enero a marzo 2020 y solo si se paga hasta diciembre de 2020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Chivo Light" panose="00000500000000000000" pitchFamily="2" charset="0"/>
                        </a:rPr>
                        <a:t>No aplica</a:t>
                      </a:r>
                      <a:endParaRPr lang="es-PE" sz="800" b="0" dirty="0">
                        <a:latin typeface="Chivo Bold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620">
                <a:tc>
                  <a:txBody>
                    <a:bodyPr/>
                    <a:lstStyle/>
                    <a:p>
                      <a:r>
                        <a:rPr lang="es-ES" b="1" dirty="0">
                          <a:latin typeface="Chivo Bold"/>
                        </a:rPr>
                        <a:t>Cuota</a:t>
                      </a:r>
                      <a:r>
                        <a:rPr lang="es-ES" b="1" baseline="0" dirty="0">
                          <a:latin typeface="Chivo Bold"/>
                        </a:rPr>
                        <a:t> de Acogimiento</a:t>
                      </a:r>
                      <a:endParaRPr lang="es-PE" b="1" dirty="0">
                        <a:latin typeface="Chivo Bold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662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dirty="0">
                          <a:latin typeface="Chivo Light" panose="00000500000000000000" pitchFamily="2" charset="0"/>
                        </a:rPr>
                        <a:t>No se exige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662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dirty="0">
                          <a:latin typeface="Chivo Light" panose="00000500000000000000" pitchFamily="2" charset="0"/>
                        </a:rPr>
                        <a:t>Es necesaria (hasta 14%)</a:t>
                      </a:r>
                      <a:endParaRPr lang="es-PE" sz="800" dirty="0">
                        <a:latin typeface="Chivo Light" panose="00000500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6891">
                <a:tc>
                  <a:txBody>
                    <a:bodyPr/>
                    <a:lstStyle/>
                    <a:p>
                      <a:r>
                        <a:rPr lang="es-ES" b="1" dirty="0">
                          <a:latin typeface="Chivo Bold"/>
                        </a:rPr>
                        <a:t>Requisitos</a:t>
                      </a:r>
                      <a:endParaRPr lang="es-PE" b="1" dirty="0">
                        <a:latin typeface="Chivo Bold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5D6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8" indent="-171450" algn="l" defTabSz="642937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ES" sz="800" dirty="0">
                          <a:latin typeface="Chivo Light" panose="00000500000000000000" pitchFamily="2" charset="0"/>
                        </a:rPr>
                        <a:t>DDJJ mensuales presentadas (marzo/ abril  2020).</a:t>
                      </a:r>
                    </a:p>
                    <a:p>
                      <a:pPr marL="171450" lvl="8" indent="-171450" algn="l" defTabSz="642937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ES" sz="800" dirty="0">
                          <a:latin typeface="Chivo Light" panose="00000500000000000000" pitchFamily="2" charset="0"/>
                        </a:rPr>
                        <a:t>Disminución comparativa de ingresos con</a:t>
                      </a:r>
                      <a:r>
                        <a:rPr lang="es-ES" sz="800" baseline="0" dirty="0">
                          <a:latin typeface="Chivo Light" panose="00000500000000000000" pitchFamily="2" charset="0"/>
                        </a:rPr>
                        <a:t> </a:t>
                      </a:r>
                      <a:r>
                        <a:rPr lang="es-ES" sz="800" dirty="0">
                          <a:latin typeface="Chivo Light" panose="00000500000000000000" pitchFamily="2" charset="0"/>
                        </a:rPr>
                        <a:t>2019 (marzo/abril).</a:t>
                      </a:r>
                    </a:p>
                    <a:p>
                      <a:pPr marL="171450" lvl="8" indent="-171450" algn="l" defTabSz="642937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ES" sz="800" dirty="0">
                          <a:latin typeface="Chivo Light" panose="00000500000000000000" pitchFamily="2" charset="0"/>
                        </a:rPr>
                        <a:t>Saldo en cuenta SPOT &lt; 5% UIT (S/ 215).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defTabSz="642937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800" dirty="0">
                          <a:latin typeface="Chivo Light" panose="00000500000000000000" pitchFamily="2" charset="0"/>
                        </a:rPr>
                        <a:t>DDJJ de deudas a fraccionar, presentadas.</a:t>
                      </a:r>
                    </a:p>
                    <a:p>
                      <a:pPr marL="171450" indent="-171450" algn="l" defTabSz="642937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800" dirty="0">
                          <a:latin typeface="Chivo Light" panose="00000500000000000000" pitchFamily="2" charset="0"/>
                        </a:rPr>
                        <a:t>Deudas REFT, SEAP o RESIT canceladas, salvo sean objeto de solicitud.</a:t>
                      </a:r>
                    </a:p>
                    <a:p>
                      <a:pPr marL="171450" lvl="8" indent="-171450" algn="l" defTabSz="642937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800" dirty="0">
                          <a:latin typeface="Chivo Light" panose="00000500000000000000" pitchFamily="2" charset="0"/>
                        </a:rPr>
                        <a:t>Saldo en cuenta SPOT &lt; 5% UIT.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0065">
                <a:tc>
                  <a:txBody>
                    <a:bodyPr/>
                    <a:lstStyle/>
                    <a:p>
                      <a:r>
                        <a:rPr lang="es-ES" b="1" dirty="0">
                          <a:latin typeface="Chivo Bold"/>
                        </a:rPr>
                        <a:t>Plazos máximos</a:t>
                      </a:r>
                      <a:endParaRPr lang="es-PE" b="1" dirty="0">
                        <a:latin typeface="Chivo Bold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5D6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8" indent="-171450" algn="l" defTabSz="642937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ES" sz="800" dirty="0">
                          <a:latin typeface="Chivo Light" panose="00000500000000000000" pitchFamily="2" charset="0"/>
                        </a:rPr>
                        <a:t>Aplazamiento: 6 meses</a:t>
                      </a:r>
                    </a:p>
                    <a:p>
                      <a:pPr marL="171450" lvl="8" indent="-171450" algn="l" defTabSz="642937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ES" sz="800" dirty="0">
                          <a:latin typeface="Chivo Light" panose="00000500000000000000" pitchFamily="2" charset="0"/>
                        </a:rPr>
                        <a:t>Fraccionamiento: 36 meses</a:t>
                      </a:r>
                    </a:p>
                    <a:p>
                      <a:pPr marL="171450" lvl="8" indent="-171450" algn="l" defTabSz="642937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ES" sz="800" dirty="0">
                          <a:latin typeface="Chivo Light" panose="00000500000000000000" pitchFamily="2" charset="0"/>
                        </a:rPr>
                        <a:t>En conjunto: 6 meses de aplazamiento y 30 meses de fraccionamiento</a:t>
                      </a:r>
                    </a:p>
                    <a:p>
                      <a:pPr marL="0" lvl="8" indent="0" algn="ctr" defTabSz="642937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800" dirty="0">
                          <a:latin typeface="Chivo Light" panose="00000500000000000000" pitchFamily="2" charset="0"/>
                        </a:rPr>
                        <a:t>( 3 años )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defTabSz="642937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800" dirty="0">
                          <a:latin typeface="Chivo Light" panose="00000500000000000000" pitchFamily="2" charset="0"/>
                        </a:rPr>
                        <a:t>Aplazamiento: 6 meses</a:t>
                      </a:r>
                    </a:p>
                    <a:p>
                      <a:pPr marL="171450" indent="-171450" algn="l" defTabSz="642937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800" dirty="0">
                          <a:latin typeface="Chivo Light" panose="00000500000000000000" pitchFamily="2" charset="0"/>
                        </a:rPr>
                        <a:t>En conjunto o solo fraccionamiento : 72 meses</a:t>
                      </a:r>
                    </a:p>
                    <a:p>
                      <a:pPr marL="171450" indent="-171450" algn="l" defTabSz="642937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800" dirty="0">
                          <a:latin typeface="Chivo Light" panose="00000500000000000000" pitchFamily="2" charset="0"/>
                        </a:rPr>
                        <a:t>En conjunto: 72 meses</a:t>
                      </a:r>
                    </a:p>
                    <a:p>
                      <a:pPr marL="0" indent="0" algn="l" defTabSz="642937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s-ES" sz="800" dirty="0">
                        <a:latin typeface="Chivo Light" panose="00000500000000000000" pitchFamily="2" charset="0"/>
                      </a:endParaRPr>
                    </a:p>
                    <a:p>
                      <a:pPr marL="0" indent="0" algn="ctr" defTabSz="642937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800" dirty="0">
                          <a:latin typeface="Chivo Light" panose="00000500000000000000" pitchFamily="2" charset="0"/>
                        </a:rPr>
                        <a:t>( 6 años)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160">
                <a:tc>
                  <a:txBody>
                    <a:bodyPr/>
                    <a:lstStyle/>
                    <a:p>
                      <a:r>
                        <a:rPr lang="es-ES" b="1" dirty="0">
                          <a:latin typeface="Chivo Bold"/>
                        </a:rPr>
                        <a:t>Garantías</a:t>
                      </a:r>
                      <a:endParaRPr lang="es-PE" b="1" dirty="0">
                        <a:latin typeface="Chivo Bold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662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dirty="0">
                          <a:latin typeface="Chivo Light" panose="00000500000000000000" pitchFamily="2" charset="0"/>
                        </a:rPr>
                        <a:t>Deuda que exceda 120 UIT (por el exceso), diferenciando Tesoro Público/EsSalud.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662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dirty="0">
                          <a:latin typeface="Chivo Light" panose="00000500000000000000" pitchFamily="2" charset="0"/>
                        </a:rPr>
                        <a:t>Deuda que exceda 100 UIT (por el exceso), total saldos pendientes de pago menos cuota de acogimiento.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4203">
                <a:tc>
                  <a:txBody>
                    <a:bodyPr/>
                    <a:lstStyle/>
                    <a:p>
                      <a:r>
                        <a:rPr lang="es-ES" b="1" dirty="0">
                          <a:latin typeface="Chivo Bold"/>
                        </a:rPr>
                        <a:t>Efectos</a:t>
                      </a:r>
                      <a:endParaRPr lang="es-PE" b="1" dirty="0">
                        <a:latin typeface="Chivo Bold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7D5D6"/>
                      </a:solidFill>
                      <a:prstDash val="solid"/>
                    </a:lnB>
                    <a:solidFill>
                      <a:srgbClr val="F7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8" indent="0" algn="ctr" defTabSz="685662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dirty="0">
                          <a:latin typeface="Chivo Light" panose="00000500000000000000" pitchFamily="2" charset="0"/>
                        </a:rPr>
                        <a:t>La solicitud suspende la cobranza coactiva y supone el desistimiento de la impugnación de las deudas acogidas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Chivo Light" panose="00000500000000000000" pitchFamily="2" charset="0"/>
                        </a:rPr>
                        <a:t>Solo la resolución que concede el aplazamiento o fraccionamiento suspende la cobranza coactiva.</a:t>
                      </a:r>
                      <a:endParaRPr lang="es-PE" sz="800" dirty="0">
                        <a:latin typeface="Chivo Bold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D5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55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>
            <a:extLst>
              <a:ext uri="{FF2B5EF4-FFF2-40B4-BE49-F238E27FC236}">
                <a16:creationId xmlns:a16="http://schemas.microsoft.com/office/drawing/2014/main" id="{5FFBED4B-AB93-40B0-B0C5-9C1A1A54A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" y="-1"/>
            <a:ext cx="1780861" cy="4933081"/>
          </a:xfrm>
          <a:prstGeom prst="rect">
            <a:avLst/>
          </a:prstGeom>
        </p:spPr>
      </p:pic>
      <p:sp>
        <p:nvSpPr>
          <p:cNvPr id="92" name="Google Shape;92;p2"/>
          <p:cNvSpPr/>
          <p:nvPr/>
        </p:nvSpPr>
        <p:spPr>
          <a:xfrm>
            <a:off x="0" y="4933084"/>
            <a:ext cx="9144000" cy="210416"/>
          </a:xfrm>
          <a:prstGeom prst="rect">
            <a:avLst/>
          </a:prstGeom>
          <a:solidFill>
            <a:srgbClr val="D8D1C4"/>
          </a:solidFill>
          <a:ln>
            <a:noFill/>
          </a:ln>
        </p:spPr>
        <p:txBody>
          <a:bodyPr spcFirstLastPara="1" wrap="square" lIns="28350" tIns="14175" rIns="28350" bIns="141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8"/>
            </a:pPr>
            <a:endParaRPr sz="558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66BA7C60-7BCD-415D-8CE8-23814F98D5D6}"/>
              </a:ext>
            </a:extLst>
          </p:cNvPr>
          <p:cNvSpPr/>
          <p:nvPr/>
        </p:nvSpPr>
        <p:spPr>
          <a:xfrm>
            <a:off x="3713857" y="1704550"/>
            <a:ext cx="5016699" cy="2972283"/>
          </a:xfrm>
          <a:prstGeom prst="rect">
            <a:avLst/>
          </a:prstGeom>
          <a:solidFill>
            <a:srgbClr val="FDF5F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PE" sz="37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7AE28EF9-80DC-4741-B1C6-C21422232AB2}"/>
              </a:ext>
            </a:extLst>
          </p:cNvPr>
          <p:cNvSpPr/>
          <p:nvPr/>
        </p:nvSpPr>
        <p:spPr>
          <a:xfrm>
            <a:off x="2064936" y="2440623"/>
            <a:ext cx="1548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Chivo Bold" panose="00000500000000000000" pitchFamily="2" charset="0"/>
              </a:rPr>
              <a:t>Procedimientos digitales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D6556FA-464C-40CA-A256-0C2E9CFA9C72}"/>
              </a:ext>
            </a:extLst>
          </p:cNvPr>
          <p:cNvSpPr/>
          <p:nvPr/>
        </p:nvSpPr>
        <p:spPr>
          <a:xfrm>
            <a:off x="3796006" y="1789295"/>
            <a:ext cx="465727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x-none" sz="1050" dirty="0">
                <a:latin typeface="Chivo Light" panose="00000500000000000000" pitchFamily="2" charset="0"/>
              </a:rPr>
              <a:t>Mesas de partes virtuales (MPV):</a:t>
            </a:r>
          </a:p>
          <a:p>
            <a:pPr lvl="2" indent="0" algn="just"/>
            <a:endParaRPr lang="x-none" sz="1050" dirty="0">
              <a:latin typeface="Chivo Light" panose="00000500000000000000" pitchFamily="2" charset="0"/>
            </a:endParaRPr>
          </a:p>
          <a:p>
            <a:pPr lvl="2" indent="0" algn="just"/>
            <a:r>
              <a:rPr lang="x-none" sz="1050" dirty="0">
                <a:latin typeface="Chivo Light" panose="00000500000000000000" pitchFamily="2" charset="0"/>
              </a:rPr>
              <a:t>	* </a:t>
            </a:r>
            <a:r>
              <a:rPr lang="x-none" sz="1050" dirty="0" err="1">
                <a:latin typeface="Chivo Light" panose="00000500000000000000" pitchFamily="2" charset="0"/>
              </a:rPr>
              <a:t>Sunat</a:t>
            </a:r>
            <a:r>
              <a:rPr lang="x-none" sz="1050" dirty="0">
                <a:latin typeface="Chivo Light" panose="00000500000000000000" pitchFamily="2" charset="0"/>
              </a:rPr>
              <a:t>:                  Operativa desde 11.05.2020.</a:t>
            </a:r>
          </a:p>
          <a:p>
            <a:pPr lvl="2" indent="0" algn="just"/>
            <a:r>
              <a:rPr lang="x-none" sz="1050" dirty="0">
                <a:latin typeface="Chivo Light" panose="00000500000000000000" pitchFamily="2" charset="0"/>
              </a:rPr>
              <a:t>	*Tribunal Fiscal:  Vía email desde el 12.06.2020  		  </a:t>
            </a:r>
          </a:p>
          <a:p>
            <a:pPr lvl="2" indent="0" algn="just"/>
            <a:r>
              <a:rPr lang="x-none" sz="1050" dirty="0">
                <a:latin typeface="Chivo Light" panose="00000500000000000000" pitchFamily="2" charset="0"/>
              </a:rPr>
              <a:t>					      </a:t>
            </a:r>
            <a:r>
              <a:rPr lang="es-ES" sz="1050" dirty="0">
                <a:latin typeface="Chivo Light" panose="00000500000000000000" pitchFamily="2" charset="0"/>
                <a:hlinkClick r:id="rId4"/>
              </a:rPr>
              <a:t>TFmesadepartes@mef.gob.pe</a:t>
            </a:r>
            <a:r>
              <a:rPr lang="es-ES" sz="1050" dirty="0">
                <a:latin typeface="Chivo Light" panose="00000500000000000000" pitchFamily="2" charset="0"/>
              </a:rPr>
              <a:t> </a:t>
            </a:r>
          </a:p>
          <a:p>
            <a:pPr lvl="2" indent="0" algn="just"/>
            <a:endParaRPr lang="x-none" sz="1000" dirty="0">
              <a:latin typeface="Chivo Light" panose="00000500000000000000" pitchFamily="2" charset="0"/>
            </a:endParaRPr>
          </a:p>
          <a:p>
            <a:pPr marL="171450" lvl="2" indent="-171450" algn="just">
              <a:buFont typeface="Arial" panose="020B0604020202020204" pitchFamily="34" charset="0"/>
              <a:buChar char="•"/>
            </a:pPr>
            <a:r>
              <a:rPr lang="x-none" sz="1050" dirty="0">
                <a:latin typeface="Chivo Light" panose="00000500000000000000" pitchFamily="2" charset="0"/>
              </a:rPr>
              <a:t>Procedimientos virtuales: </a:t>
            </a:r>
          </a:p>
          <a:p>
            <a:pPr lvl="2" indent="0" algn="just"/>
            <a:endParaRPr lang="x-none" sz="1050" dirty="0">
              <a:latin typeface="Chivo Light" panose="00000500000000000000" pitchFamily="2" charset="0"/>
            </a:endParaRPr>
          </a:p>
          <a:p>
            <a:pPr lvl="2" indent="0" algn="just"/>
            <a:r>
              <a:rPr lang="x-none" sz="1050" dirty="0">
                <a:latin typeface="Chivo Light" panose="00000500000000000000" pitchFamily="2" charset="0"/>
              </a:rPr>
              <a:t>	* Inscripción en el RUC, reactivación RUC</a:t>
            </a:r>
          </a:p>
          <a:p>
            <a:pPr lvl="2" indent="0" algn="just"/>
            <a:r>
              <a:rPr lang="x-none" sz="1050" dirty="0">
                <a:latin typeface="Chivo Light" panose="00000500000000000000" pitchFamily="2" charset="0"/>
              </a:rPr>
              <a:t>	* Obtención de Clave SOL</a:t>
            </a:r>
          </a:p>
          <a:p>
            <a:pPr lvl="2" indent="0" algn="just"/>
            <a:endParaRPr lang="x-none" sz="1050" dirty="0">
              <a:latin typeface="Chivo Light" panose="00000500000000000000" pitchFamily="2" charset="0"/>
            </a:endParaRPr>
          </a:p>
          <a:p>
            <a:pPr marL="171450" lvl="2" indent="-171450" algn="just">
              <a:buFont typeface="Arial" panose="020B0604020202020204" pitchFamily="34" charset="0"/>
              <a:buChar char="•"/>
            </a:pPr>
            <a:r>
              <a:rPr lang="es-ES" sz="1050" dirty="0">
                <a:latin typeface="Chivo Light" panose="00000500000000000000" pitchFamily="2" charset="0"/>
              </a:rPr>
              <a:t>Procedimiento para la notificación electrónica de los actos administrativos que emite el Tribunal Fiscal</a:t>
            </a:r>
          </a:p>
          <a:p>
            <a:pPr marL="171450" lvl="2" indent="-171450" algn="just">
              <a:buFont typeface="Arial" panose="020B0604020202020204" pitchFamily="34" charset="0"/>
              <a:buChar char="•"/>
            </a:pPr>
            <a:endParaRPr lang="es-ES" sz="1050" dirty="0">
              <a:latin typeface="Chivo Light" panose="00000500000000000000" pitchFamily="2" charset="0"/>
            </a:endParaRPr>
          </a:p>
          <a:p>
            <a:pPr marL="171450" lvl="2" indent="-171450" algn="just">
              <a:buFont typeface="Arial" panose="020B0604020202020204" pitchFamily="34" charset="0"/>
              <a:buChar char="•"/>
            </a:pPr>
            <a:r>
              <a:rPr lang="es-ES" sz="1050" dirty="0">
                <a:latin typeface="Chivo Light" panose="00000500000000000000" pitchFamily="2" charset="0"/>
              </a:rPr>
              <a:t>Audiencias e informes orales de forma remota</a:t>
            </a:r>
          </a:p>
          <a:p>
            <a:pPr marL="171450" lvl="2" indent="-171450" algn="just">
              <a:buFont typeface="Arial" panose="020B0604020202020204" pitchFamily="34" charset="0"/>
              <a:buChar char="•"/>
            </a:pPr>
            <a:endParaRPr lang="x-none" sz="1050" dirty="0">
              <a:latin typeface="Chivo Light" panose="00000500000000000000" pitchFamily="2" charset="0"/>
            </a:endParaRPr>
          </a:p>
          <a:p>
            <a:pPr lvl="2" indent="0" algn="just"/>
            <a:r>
              <a:rPr lang="x-none" sz="1050" dirty="0">
                <a:latin typeface="Chivo Light" panose="00000500000000000000" pitchFamily="2" charset="0"/>
              </a:rPr>
              <a:t>	</a:t>
            </a:r>
          </a:p>
          <a:p>
            <a:pPr lvl="4" indent="0" algn="just"/>
            <a:r>
              <a:rPr lang="x-none" sz="1200" dirty="0">
                <a:latin typeface="Chivo Light" panose="00000500000000000000" pitchFamily="2" charset="0"/>
              </a:rPr>
              <a:t> </a:t>
            </a:r>
          </a:p>
          <a:p>
            <a:pPr algn="just"/>
            <a:endParaRPr lang="x-none" sz="1200" dirty="0">
              <a:latin typeface="Chivo Light" panose="00000500000000000000" pitchFamily="2" charset="0"/>
            </a:endParaRPr>
          </a:p>
          <a:p>
            <a:pPr lvl="5" indent="0" algn="just"/>
            <a:endParaRPr lang="x-none" sz="1200" dirty="0">
              <a:latin typeface="Chivo Light" panose="00000500000000000000" pitchFamily="2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851DB7A5-DC53-4B0D-9187-21462AFDB696}"/>
              </a:ext>
            </a:extLst>
          </p:cNvPr>
          <p:cNvSpPr/>
          <p:nvPr/>
        </p:nvSpPr>
        <p:spPr>
          <a:xfrm>
            <a:off x="1964830" y="325032"/>
            <a:ext cx="3589444" cy="2943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313" b="1" dirty="0">
                <a:latin typeface="Chivo" pitchFamily="2" charset="77"/>
              </a:rPr>
              <a:t>FACILIDADES PARA LOS CONTRIBUYENTES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9147A73E-0D41-4005-AD39-8F1CBD4951BF}"/>
              </a:ext>
            </a:extLst>
          </p:cNvPr>
          <p:cNvCxnSpPr>
            <a:cxnSpLocks/>
          </p:cNvCxnSpPr>
          <p:nvPr/>
        </p:nvCxnSpPr>
        <p:spPr>
          <a:xfrm>
            <a:off x="2028438" y="292287"/>
            <a:ext cx="63118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03B688A5-16A7-4A53-B360-6DEF457E0E21}"/>
              </a:ext>
            </a:extLst>
          </p:cNvPr>
          <p:cNvCxnSpPr>
            <a:cxnSpLocks/>
          </p:cNvCxnSpPr>
          <p:nvPr/>
        </p:nvCxnSpPr>
        <p:spPr>
          <a:xfrm>
            <a:off x="2028438" y="654226"/>
            <a:ext cx="63118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>
            <a:extLst>
              <a:ext uri="{FF2B5EF4-FFF2-40B4-BE49-F238E27FC236}">
                <a16:creationId xmlns:a16="http://schemas.microsoft.com/office/drawing/2014/main" id="{EB596775-4EE2-41A7-A69F-E558D9AB8893}"/>
              </a:ext>
            </a:extLst>
          </p:cNvPr>
          <p:cNvSpPr/>
          <p:nvPr/>
        </p:nvSpPr>
        <p:spPr>
          <a:xfrm>
            <a:off x="1959465" y="1292834"/>
            <a:ext cx="6771092" cy="411717"/>
          </a:xfrm>
          <a:prstGeom prst="rect">
            <a:avLst/>
          </a:prstGeom>
          <a:solidFill>
            <a:srgbClr val="FAAF7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5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F8B9CC6-2C36-4D63-BE13-03705C041D93}"/>
              </a:ext>
            </a:extLst>
          </p:cNvPr>
          <p:cNvSpPr txBox="1"/>
          <p:nvPr/>
        </p:nvSpPr>
        <p:spPr>
          <a:xfrm>
            <a:off x="2028438" y="1386515"/>
            <a:ext cx="5985122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400" b="1" dirty="0">
                <a:latin typeface="Chivo Bold" panose="00000500000000000000" pitchFamily="2" charset="0"/>
              </a:rPr>
              <a:t>Administración Tributaria 2.0</a:t>
            </a:r>
            <a:endParaRPr lang="es-PE" sz="1400" b="1" dirty="0">
              <a:latin typeface="Chivo Bold" panose="00000500000000000000" pitchFamily="2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F490EF0-8142-46F9-A173-95982B3046CD}"/>
              </a:ext>
            </a:extLst>
          </p:cNvPr>
          <p:cNvSpPr/>
          <p:nvPr/>
        </p:nvSpPr>
        <p:spPr>
          <a:xfrm>
            <a:off x="1964830" y="1292833"/>
            <a:ext cx="6771092" cy="3384000"/>
          </a:xfrm>
          <a:prstGeom prst="rect">
            <a:avLst/>
          </a:prstGeom>
          <a:noFill/>
          <a:ln w="57150" cap="flat" cmpd="sng">
            <a:solidFill>
              <a:srgbClr val="FAAF7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5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3C5B9A3-3F79-4198-B60B-F1A3E5DAB668}"/>
              </a:ext>
            </a:extLst>
          </p:cNvPr>
          <p:cNvSpPr/>
          <p:nvPr/>
        </p:nvSpPr>
        <p:spPr>
          <a:xfrm>
            <a:off x="408078" y="323043"/>
            <a:ext cx="943221" cy="969791"/>
          </a:xfrm>
          <a:prstGeom prst="rect">
            <a:avLst/>
          </a:prstGeom>
          <a:solidFill>
            <a:srgbClr val="D8D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25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62188D4-55DD-4CE2-A0A4-682B69368A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45" y="372341"/>
            <a:ext cx="843442" cy="873927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89EBF2F7-FE90-4958-9FEE-B3B049EB43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30909" y="3300917"/>
            <a:ext cx="523880" cy="52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9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 descr="Imagen que contiene electrónica, computadora, laptop, tabla&#10;&#10;Descripción generada automáticamente">
            <a:extLst>
              <a:ext uri="{FF2B5EF4-FFF2-40B4-BE49-F238E27FC236}">
                <a16:creationId xmlns:a16="http://schemas.microsoft.com/office/drawing/2014/main" id="{5FFBED4B-AB93-40B0-B0C5-9C1A1A54A9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8" t="2852" r="36575" b="1239"/>
          <a:stretch/>
        </p:blipFill>
        <p:spPr>
          <a:xfrm>
            <a:off x="832" y="-1"/>
            <a:ext cx="1781175" cy="4933081"/>
          </a:xfrm>
          <a:prstGeom prst="rect">
            <a:avLst/>
          </a:prstGeom>
        </p:spPr>
      </p:pic>
      <p:pic>
        <p:nvPicPr>
          <p:cNvPr id="37" name="Imagen 36" descr="Imagen que contiene camioneta, alimentos, gente&#10;&#10;Descripción generada automáticamente">
            <a:extLst>
              <a:ext uri="{FF2B5EF4-FFF2-40B4-BE49-F238E27FC236}">
                <a16:creationId xmlns:a16="http://schemas.microsoft.com/office/drawing/2014/main" id="{CE46F198-F948-40AA-9C59-7B380ED87A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78" y="319643"/>
            <a:ext cx="943221" cy="971605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89781B44-9395-4058-8B72-69E8A99E1C58}"/>
              </a:ext>
            </a:extLst>
          </p:cNvPr>
          <p:cNvSpPr/>
          <p:nvPr/>
        </p:nvSpPr>
        <p:spPr>
          <a:xfrm>
            <a:off x="1964830" y="325032"/>
            <a:ext cx="3140603" cy="2943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313" b="1" dirty="0">
                <a:latin typeface="Chivo" pitchFamily="2" charset="77"/>
              </a:rPr>
              <a:t>MEDIDAS TRIBUTARIAS PENDIENTES</a:t>
            </a:r>
          </a:p>
        </p:txBody>
      </p:sp>
      <p:sp>
        <p:nvSpPr>
          <p:cNvPr id="92" name="Google Shape;92;p2"/>
          <p:cNvSpPr/>
          <p:nvPr/>
        </p:nvSpPr>
        <p:spPr>
          <a:xfrm>
            <a:off x="0" y="4933084"/>
            <a:ext cx="9144000" cy="210416"/>
          </a:xfrm>
          <a:prstGeom prst="rect">
            <a:avLst/>
          </a:prstGeom>
          <a:solidFill>
            <a:srgbClr val="B1DDE8"/>
          </a:solidFill>
          <a:ln>
            <a:noFill/>
          </a:ln>
        </p:spPr>
        <p:txBody>
          <a:bodyPr spcFirstLastPara="1" wrap="square" lIns="28350" tIns="14175" rIns="28350" bIns="141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8"/>
            </a:pPr>
            <a:endParaRPr sz="558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D721D1B4-1123-4232-8023-817AB32A825D}"/>
              </a:ext>
            </a:extLst>
          </p:cNvPr>
          <p:cNvCxnSpPr>
            <a:cxnSpLocks/>
          </p:cNvCxnSpPr>
          <p:nvPr/>
        </p:nvCxnSpPr>
        <p:spPr>
          <a:xfrm>
            <a:off x="2028438" y="292287"/>
            <a:ext cx="36706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CB9AB085-3101-44A0-B3F5-EF03E6C844F3}"/>
              </a:ext>
            </a:extLst>
          </p:cNvPr>
          <p:cNvCxnSpPr>
            <a:cxnSpLocks/>
          </p:cNvCxnSpPr>
          <p:nvPr/>
        </p:nvCxnSpPr>
        <p:spPr>
          <a:xfrm>
            <a:off x="2028438" y="654226"/>
            <a:ext cx="36706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C487F2B8-CC7B-46C3-84F2-076B1ED3BAB0}"/>
              </a:ext>
            </a:extLst>
          </p:cNvPr>
          <p:cNvSpPr/>
          <p:nvPr/>
        </p:nvSpPr>
        <p:spPr>
          <a:xfrm>
            <a:off x="2911200" y="965150"/>
            <a:ext cx="952544" cy="85668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>
              <a:solidFill>
                <a:schemeClr val="tx1"/>
              </a:solidFill>
              <a:latin typeface="Chivo Bold" panose="00000500000000000000" pitchFamily="2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66BA7C60-7BCD-415D-8CE8-23814F98D5D6}"/>
              </a:ext>
            </a:extLst>
          </p:cNvPr>
          <p:cNvSpPr/>
          <p:nvPr/>
        </p:nvSpPr>
        <p:spPr>
          <a:xfrm>
            <a:off x="3863744" y="965150"/>
            <a:ext cx="4319417" cy="85668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PE" sz="37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7AE28EF9-80DC-4741-B1C6-C21422232AB2}"/>
              </a:ext>
            </a:extLst>
          </p:cNvPr>
          <p:cNvSpPr/>
          <p:nvPr/>
        </p:nvSpPr>
        <p:spPr>
          <a:xfrm>
            <a:off x="2915631" y="1067392"/>
            <a:ext cx="925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Chivo Bold" panose="00000500000000000000" pitchFamily="2" charset="0"/>
              </a:rPr>
              <a:t>DEDUCCIÓN DE GASTOS POR INTERESES</a:t>
            </a:r>
            <a:endParaRPr lang="es-ES" sz="800" dirty="0">
              <a:solidFill>
                <a:schemeClr val="tx1"/>
              </a:solidFill>
              <a:latin typeface="Chivo Bold" panose="00000500000000000000" pitchFamily="2" charset="0"/>
            </a:endParaRPr>
          </a:p>
        </p:txBody>
      </p:sp>
      <p:sp>
        <p:nvSpPr>
          <p:cNvPr id="47" name="Rectángulo 19">
            <a:extLst>
              <a:ext uri="{FF2B5EF4-FFF2-40B4-BE49-F238E27FC236}">
                <a16:creationId xmlns:a16="http://schemas.microsoft.com/office/drawing/2014/main" id="{87B3B360-F37F-406F-877B-82EA302C6961}"/>
              </a:ext>
            </a:extLst>
          </p:cNvPr>
          <p:cNvSpPr/>
          <p:nvPr/>
        </p:nvSpPr>
        <p:spPr>
          <a:xfrm>
            <a:off x="3908588" y="1001075"/>
            <a:ext cx="386613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900" dirty="0">
                <a:latin typeface="Chivo Light" panose="00000500000000000000" pitchFamily="2" charset="0"/>
              </a:rPr>
              <a:t>FLEXIBILIZAR DEDUCCIÓN DE INTERESES</a:t>
            </a:r>
          </a:p>
          <a:p>
            <a:pPr algn="just"/>
            <a:r>
              <a:rPr lang="es-ES" sz="900" dirty="0">
                <a:latin typeface="Chivo Light" panose="00000500000000000000" pitchFamily="2" charset="0"/>
              </a:rPr>
              <a:t>Regla del 30% del EBITDA - 2021</a:t>
            </a:r>
          </a:p>
          <a:p>
            <a:pPr algn="just"/>
            <a:r>
              <a:rPr lang="es-ES" sz="900" dirty="0">
                <a:latin typeface="Chivo Light" panose="00000500000000000000" pitchFamily="2" charset="0"/>
              </a:rPr>
              <a:t>EBITDA 2020 se vera afectado en empresas por coyuntura actual.</a:t>
            </a:r>
          </a:p>
          <a:p>
            <a:pPr algn="just"/>
            <a:r>
              <a:rPr lang="es-ES" sz="900" dirty="0">
                <a:latin typeface="Chivo Light" panose="00000500000000000000" pitchFamily="2" charset="0"/>
              </a:rPr>
              <a:t>Suspender su entrada y preservar la regla 3-1 PN.</a:t>
            </a:r>
          </a:p>
        </p:txBody>
      </p:sp>
      <p:sp>
        <p:nvSpPr>
          <p:cNvPr id="48" name="Rectángulo 24">
            <a:extLst>
              <a:ext uri="{FF2B5EF4-FFF2-40B4-BE49-F238E27FC236}">
                <a16:creationId xmlns:a16="http://schemas.microsoft.com/office/drawing/2014/main" id="{C487F2B8-CC7B-46C3-84F2-076B1ED3BAB0}"/>
              </a:ext>
            </a:extLst>
          </p:cNvPr>
          <p:cNvSpPr/>
          <p:nvPr/>
        </p:nvSpPr>
        <p:spPr>
          <a:xfrm>
            <a:off x="2911200" y="1938306"/>
            <a:ext cx="952544" cy="856681"/>
          </a:xfrm>
          <a:prstGeom prst="rect">
            <a:avLst/>
          </a:prstGeom>
          <a:solidFill>
            <a:schemeClr val="bg1"/>
          </a:solidFill>
          <a:ln w="19050">
            <a:solidFill>
              <a:srgbClr val="F4D6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>
              <a:solidFill>
                <a:schemeClr val="tx1"/>
              </a:solidFill>
              <a:latin typeface="Chivo Bold" panose="00000500000000000000" pitchFamily="2" charset="0"/>
            </a:endParaRPr>
          </a:p>
        </p:txBody>
      </p:sp>
      <p:sp>
        <p:nvSpPr>
          <p:cNvPr id="49" name="Rectángulo 25">
            <a:extLst>
              <a:ext uri="{FF2B5EF4-FFF2-40B4-BE49-F238E27FC236}">
                <a16:creationId xmlns:a16="http://schemas.microsoft.com/office/drawing/2014/main" id="{66BA7C60-7BCD-415D-8CE8-23814F98D5D6}"/>
              </a:ext>
            </a:extLst>
          </p:cNvPr>
          <p:cNvSpPr/>
          <p:nvPr/>
        </p:nvSpPr>
        <p:spPr>
          <a:xfrm>
            <a:off x="3863744" y="1938306"/>
            <a:ext cx="4319417" cy="856681"/>
          </a:xfrm>
          <a:prstGeom prst="rect">
            <a:avLst/>
          </a:prstGeom>
          <a:solidFill>
            <a:srgbClr val="F4D6D3"/>
          </a:solidFill>
          <a:ln w="19050">
            <a:solidFill>
              <a:srgbClr val="F4D6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PE" sz="37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ángulo 27">
            <a:extLst>
              <a:ext uri="{FF2B5EF4-FFF2-40B4-BE49-F238E27FC236}">
                <a16:creationId xmlns:a16="http://schemas.microsoft.com/office/drawing/2014/main" id="{7AE28EF9-80DC-4741-B1C6-C21422232AB2}"/>
              </a:ext>
            </a:extLst>
          </p:cNvPr>
          <p:cNvSpPr/>
          <p:nvPr/>
        </p:nvSpPr>
        <p:spPr>
          <a:xfrm>
            <a:off x="2984296" y="2235707"/>
            <a:ext cx="84406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Chivo Bold" panose="00000500000000000000" pitchFamily="2" charset="0"/>
              </a:rPr>
              <a:t>ITAN</a:t>
            </a:r>
            <a:endParaRPr lang="es-ES" sz="800" dirty="0">
              <a:solidFill>
                <a:schemeClr val="tx1"/>
              </a:solidFill>
              <a:latin typeface="Chivo Bold" panose="00000500000000000000" pitchFamily="2" charset="0"/>
            </a:endParaRPr>
          </a:p>
        </p:txBody>
      </p:sp>
      <p:sp>
        <p:nvSpPr>
          <p:cNvPr id="51" name="Rectángulo 19">
            <a:extLst>
              <a:ext uri="{FF2B5EF4-FFF2-40B4-BE49-F238E27FC236}">
                <a16:creationId xmlns:a16="http://schemas.microsoft.com/office/drawing/2014/main" id="{87B3B360-F37F-406F-877B-82EA302C6961}"/>
              </a:ext>
            </a:extLst>
          </p:cNvPr>
          <p:cNvSpPr/>
          <p:nvPr/>
        </p:nvSpPr>
        <p:spPr>
          <a:xfrm>
            <a:off x="3908588" y="2097207"/>
            <a:ext cx="3866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900" dirty="0">
                <a:latin typeface="Chivo Light" panose="00000500000000000000" pitchFamily="2" charset="0"/>
              </a:rPr>
              <a:t>Evaluar inafectación</a:t>
            </a:r>
            <a:r>
              <a:rPr lang="es-PE" sz="900" dirty="0">
                <a:latin typeface="Chivo Light" panose="00000500000000000000" pitchFamily="2" charset="0"/>
              </a:rPr>
              <a:t>/suspensión temporal</a:t>
            </a:r>
            <a:r>
              <a:rPr lang="x-none" sz="900" dirty="0">
                <a:latin typeface="Chivo Light" panose="00000500000000000000" pitchFamily="2" charset="0"/>
              </a:rPr>
              <a:t> de impuestos patrimoniales, como el ITAN y el Impuesto Predial</a:t>
            </a:r>
          </a:p>
        </p:txBody>
      </p:sp>
      <p:sp>
        <p:nvSpPr>
          <p:cNvPr id="52" name="Rectángulo 24">
            <a:extLst>
              <a:ext uri="{FF2B5EF4-FFF2-40B4-BE49-F238E27FC236}">
                <a16:creationId xmlns:a16="http://schemas.microsoft.com/office/drawing/2014/main" id="{C487F2B8-CC7B-46C3-84F2-076B1ED3BAB0}"/>
              </a:ext>
            </a:extLst>
          </p:cNvPr>
          <p:cNvSpPr/>
          <p:nvPr/>
        </p:nvSpPr>
        <p:spPr>
          <a:xfrm>
            <a:off x="2911200" y="2924578"/>
            <a:ext cx="952544" cy="856681"/>
          </a:xfrm>
          <a:prstGeom prst="rect">
            <a:avLst/>
          </a:prstGeom>
          <a:solidFill>
            <a:schemeClr val="bg1"/>
          </a:solidFill>
          <a:ln w="19050">
            <a:solidFill>
              <a:srgbClr val="B4DC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>
              <a:solidFill>
                <a:schemeClr val="tx1"/>
              </a:solidFill>
              <a:latin typeface="Chivo Bold" panose="00000500000000000000" pitchFamily="2" charset="0"/>
            </a:endParaRPr>
          </a:p>
        </p:txBody>
      </p:sp>
      <p:sp>
        <p:nvSpPr>
          <p:cNvPr id="53" name="Rectángulo 25">
            <a:extLst>
              <a:ext uri="{FF2B5EF4-FFF2-40B4-BE49-F238E27FC236}">
                <a16:creationId xmlns:a16="http://schemas.microsoft.com/office/drawing/2014/main" id="{66BA7C60-7BCD-415D-8CE8-23814F98D5D6}"/>
              </a:ext>
            </a:extLst>
          </p:cNvPr>
          <p:cNvSpPr/>
          <p:nvPr/>
        </p:nvSpPr>
        <p:spPr>
          <a:xfrm>
            <a:off x="3863744" y="2924578"/>
            <a:ext cx="4319417" cy="856681"/>
          </a:xfrm>
          <a:prstGeom prst="rect">
            <a:avLst/>
          </a:prstGeom>
          <a:solidFill>
            <a:srgbClr val="B4DCD7"/>
          </a:solidFill>
          <a:ln w="19050">
            <a:solidFill>
              <a:srgbClr val="B4DC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PE" sz="37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ángulo 27">
            <a:extLst>
              <a:ext uri="{FF2B5EF4-FFF2-40B4-BE49-F238E27FC236}">
                <a16:creationId xmlns:a16="http://schemas.microsoft.com/office/drawing/2014/main" id="{7AE28EF9-80DC-4741-B1C6-C21422232AB2}"/>
              </a:ext>
            </a:extLst>
          </p:cNvPr>
          <p:cNvSpPr/>
          <p:nvPr/>
        </p:nvSpPr>
        <p:spPr>
          <a:xfrm>
            <a:off x="2873175" y="3206254"/>
            <a:ext cx="10663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Chivo Bold" panose="00000500000000000000" pitchFamily="2" charset="0"/>
              </a:rPr>
              <a:t>DONACIONES</a:t>
            </a:r>
            <a:endParaRPr lang="es-ES" sz="800" dirty="0">
              <a:solidFill>
                <a:schemeClr val="tx1"/>
              </a:solidFill>
              <a:latin typeface="Chivo Bold" panose="00000500000000000000" pitchFamily="2" charset="0"/>
            </a:endParaRPr>
          </a:p>
        </p:txBody>
      </p:sp>
      <p:sp>
        <p:nvSpPr>
          <p:cNvPr id="55" name="Rectángulo 19">
            <a:extLst>
              <a:ext uri="{FF2B5EF4-FFF2-40B4-BE49-F238E27FC236}">
                <a16:creationId xmlns:a16="http://schemas.microsoft.com/office/drawing/2014/main" id="{87B3B360-F37F-406F-877B-82EA302C6961}"/>
              </a:ext>
            </a:extLst>
          </p:cNvPr>
          <p:cNvSpPr/>
          <p:nvPr/>
        </p:nvSpPr>
        <p:spPr>
          <a:xfrm>
            <a:off x="3923150" y="3190403"/>
            <a:ext cx="386613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42937">
              <a:spcBef>
                <a:spcPts val="0"/>
              </a:spcBef>
              <a:spcAft>
                <a:spcPts val="0"/>
              </a:spcAft>
            </a:pPr>
            <a:r>
              <a:rPr lang="es-ES" sz="900" dirty="0">
                <a:latin typeface="Chivo Light" panose="00000500000000000000" pitchFamily="2" charset="0"/>
              </a:rPr>
              <a:t>Ampliación de límites y flexibilización de requisitos</a:t>
            </a:r>
          </a:p>
        </p:txBody>
      </p:sp>
      <p:sp>
        <p:nvSpPr>
          <p:cNvPr id="56" name="Rectángulo 24">
            <a:extLst>
              <a:ext uri="{FF2B5EF4-FFF2-40B4-BE49-F238E27FC236}">
                <a16:creationId xmlns:a16="http://schemas.microsoft.com/office/drawing/2014/main" id="{C487F2B8-CC7B-46C3-84F2-076B1ED3BAB0}"/>
              </a:ext>
            </a:extLst>
          </p:cNvPr>
          <p:cNvSpPr/>
          <p:nvPr/>
        </p:nvSpPr>
        <p:spPr>
          <a:xfrm>
            <a:off x="2911200" y="3893408"/>
            <a:ext cx="952544" cy="856681"/>
          </a:xfrm>
          <a:prstGeom prst="rect">
            <a:avLst/>
          </a:prstGeom>
          <a:solidFill>
            <a:schemeClr val="bg1"/>
          </a:solidFill>
          <a:ln w="19050">
            <a:solidFill>
              <a:srgbClr val="D2B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>
              <a:solidFill>
                <a:schemeClr val="tx1"/>
              </a:solidFill>
              <a:latin typeface="Chivo Bold" panose="00000500000000000000" pitchFamily="2" charset="0"/>
            </a:endParaRPr>
          </a:p>
        </p:txBody>
      </p:sp>
      <p:sp>
        <p:nvSpPr>
          <p:cNvPr id="57" name="Rectángulo 25">
            <a:extLst>
              <a:ext uri="{FF2B5EF4-FFF2-40B4-BE49-F238E27FC236}">
                <a16:creationId xmlns:a16="http://schemas.microsoft.com/office/drawing/2014/main" id="{66BA7C60-7BCD-415D-8CE8-23814F98D5D6}"/>
              </a:ext>
            </a:extLst>
          </p:cNvPr>
          <p:cNvSpPr/>
          <p:nvPr/>
        </p:nvSpPr>
        <p:spPr>
          <a:xfrm>
            <a:off x="3863744" y="3893408"/>
            <a:ext cx="4319417" cy="856681"/>
          </a:xfrm>
          <a:prstGeom prst="rect">
            <a:avLst/>
          </a:prstGeom>
          <a:solidFill>
            <a:srgbClr val="D2BED2"/>
          </a:solidFill>
          <a:ln w="19050">
            <a:solidFill>
              <a:srgbClr val="D2B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PE" sz="37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ángulo 27">
            <a:extLst>
              <a:ext uri="{FF2B5EF4-FFF2-40B4-BE49-F238E27FC236}">
                <a16:creationId xmlns:a16="http://schemas.microsoft.com/office/drawing/2014/main" id="{7AE28EF9-80DC-4741-B1C6-C21422232AB2}"/>
              </a:ext>
            </a:extLst>
          </p:cNvPr>
          <p:cNvSpPr/>
          <p:nvPr/>
        </p:nvSpPr>
        <p:spPr>
          <a:xfrm>
            <a:off x="2889503" y="4096379"/>
            <a:ext cx="1033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Chivo Bold" panose="00000500000000000000" pitchFamily="2" charset="0"/>
              </a:rPr>
              <a:t>OTROS </a:t>
            </a:r>
          </a:p>
          <a:p>
            <a:pPr algn="ctr"/>
            <a:r>
              <a:rPr lang="es-ES" sz="900" dirty="0">
                <a:solidFill>
                  <a:schemeClr val="tx1"/>
                </a:solidFill>
                <a:latin typeface="Chivo Bold" panose="00000500000000000000" pitchFamily="2" charset="0"/>
              </a:rPr>
              <a:t>TEMAS</a:t>
            </a:r>
            <a:endParaRPr lang="es-ES" sz="800" dirty="0">
              <a:solidFill>
                <a:schemeClr val="tx1"/>
              </a:solidFill>
              <a:latin typeface="Chivo Bold" panose="00000500000000000000" pitchFamily="2" charset="0"/>
            </a:endParaRPr>
          </a:p>
        </p:txBody>
      </p:sp>
      <p:sp>
        <p:nvSpPr>
          <p:cNvPr id="59" name="Rectángulo 19">
            <a:extLst>
              <a:ext uri="{FF2B5EF4-FFF2-40B4-BE49-F238E27FC236}">
                <a16:creationId xmlns:a16="http://schemas.microsoft.com/office/drawing/2014/main" id="{87B3B360-F37F-406F-877B-82EA302C6961}"/>
              </a:ext>
            </a:extLst>
          </p:cNvPr>
          <p:cNvSpPr/>
          <p:nvPr/>
        </p:nvSpPr>
        <p:spPr>
          <a:xfrm>
            <a:off x="3939480" y="4013376"/>
            <a:ext cx="3866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900" dirty="0">
                <a:latin typeface="Chivo Light" panose="00000500000000000000" pitchFamily="2" charset="0"/>
              </a:rPr>
              <a:t>Devengo en arrendamiento de bienes: rentas de primera y tercera categoría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900" dirty="0">
                <a:latin typeface="Chivo Light" panose="00000500000000000000" pitchFamily="2" charset="0"/>
              </a:rPr>
              <a:t>Extensión de suspensión de PC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900" dirty="0">
                <a:latin typeface="Chivo Light" panose="00000500000000000000" pitchFamily="2" charset="0"/>
              </a:rPr>
              <a:t>Sistema de detracciones, depreciación acelerada, etc.</a:t>
            </a:r>
          </a:p>
        </p:txBody>
      </p:sp>
      <p:pic>
        <p:nvPicPr>
          <p:cNvPr id="60" name="Gráfico 20">
            <a:extLst>
              <a:ext uri="{FF2B5EF4-FFF2-40B4-BE49-F238E27FC236}">
                <a16:creationId xmlns:a16="http://schemas.microsoft.com/office/drawing/2014/main" id="{AC8B27C9-03F2-4C1A-8420-06EF2088D9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537895">
            <a:off x="2259559" y="1150343"/>
            <a:ext cx="496457" cy="496457"/>
          </a:xfrm>
          <a:prstGeom prst="rect">
            <a:avLst/>
          </a:prstGeom>
        </p:spPr>
      </p:pic>
      <p:pic>
        <p:nvPicPr>
          <p:cNvPr id="61" name="Imagen 26">
            <a:extLst>
              <a:ext uri="{FF2B5EF4-FFF2-40B4-BE49-F238E27FC236}">
                <a16:creationId xmlns:a16="http://schemas.microsoft.com/office/drawing/2014/main" id="{0466C73C-FFCC-45A6-BC00-D60BB0B2BD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483" y="2097207"/>
            <a:ext cx="416608" cy="416608"/>
          </a:xfrm>
          <a:prstGeom prst="rect">
            <a:avLst/>
          </a:prstGeom>
        </p:spPr>
      </p:pic>
      <p:pic>
        <p:nvPicPr>
          <p:cNvPr id="63" name="Gráfico 7">
            <a:extLst>
              <a:ext uri="{FF2B5EF4-FFF2-40B4-BE49-F238E27FC236}">
                <a16:creationId xmlns:a16="http://schemas.microsoft.com/office/drawing/2014/main" id="{8F68BD42-CC55-4602-8DB2-AB9824D2B3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10750" y="3150247"/>
            <a:ext cx="405341" cy="405341"/>
          </a:xfrm>
          <a:prstGeom prst="rect">
            <a:avLst/>
          </a:prstGeom>
        </p:spPr>
      </p:pic>
      <p:pic>
        <p:nvPicPr>
          <p:cNvPr id="64" name="Gráfico 78">
            <a:extLst>
              <a:ext uri="{FF2B5EF4-FFF2-40B4-BE49-F238E27FC236}">
                <a16:creationId xmlns:a16="http://schemas.microsoft.com/office/drawing/2014/main" id="{717400CF-BAAE-4990-AE92-BF27E706E4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96073" y="4057557"/>
            <a:ext cx="420018" cy="42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FCEB80CA-E179-4A29-B36C-8ED6952CAB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" r="328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1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 descr="Imagen que contiene electrónica, computadora, laptop, tabla&#10;&#10;Descripción generada automáticamente">
            <a:extLst>
              <a:ext uri="{FF2B5EF4-FFF2-40B4-BE49-F238E27FC236}">
                <a16:creationId xmlns:a16="http://schemas.microsoft.com/office/drawing/2014/main" id="{BC9BAC9E-5A8E-4DF6-B2D3-4D0721C2C1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8" t="2852" r="36575" b="1239"/>
          <a:stretch/>
        </p:blipFill>
        <p:spPr>
          <a:xfrm>
            <a:off x="832" y="-1"/>
            <a:ext cx="1781175" cy="4933081"/>
          </a:xfrm>
          <a:prstGeom prst="rect">
            <a:avLst/>
          </a:prstGeom>
        </p:spPr>
      </p:pic>
      <p:pic>
        <p:nvPicPr>
          <p:cNvPr id="37" name="Imagen 36" descr="Imagen que contiene camioneta, alimentos, gente&#10;&#10;Descripción generada automáticamente">
            <a:extLst>
              <a:ext uri="{FF2B5EF4-FFF2-40B4-BE49-F238E27FC236}">
                <a16:creationId xmlns:a16="http://schemas.microsoft.com/office/drawing/2014/main" id="{CE46F198-F948-40AA-9C59-7B380ED87A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78" y="319643"/>
            <a:ext cx="943221" cy="971605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89781B44-9395-4058-8B72-69E8A99E1C58}"/>
              </a:ext>
            </a:extLst>
          </p:cNvPr>
          <p:cNvSpPr/>
          <p:nvPr/>
        </p:nvSpPr>
        <p:spPr>
          <a:xfrm>
            <a:off x="1964830" y="325032"/>
            <a:ext cx="2481770" cy="2943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313" b="1" dirty="0">
                <a:latin typeface="Chivo" pitchFamily="2" charset="77"/>
              </a:rPr>
              <a:t>PLAN ECONÓMICO COVID-19</a:t>
            </a:r>
          </a:p>
        </p:txBody>
      </p:sp>
      <p:sp>
        <p:nvSpPr>
          <p:cNvPr id="92" name="Google Shape;92;p2"/>
          <p:cNvSpPr/>
          <p:nvPr/>
        </p:nvSpPr>
        <p:spPr>
          <a:xfrm>
            <a:off x="0" y="4933084"/>
            <a:ext cx="9144000" cy="210416"/>
          </a:xfrm>
          <a:prstGeom prst="rect">
            <a:avLst/>
          </a:prstGeom>
          <a:solidFill>
            <a:srgbClr val="B1DDE8"/>
          </a:solidFill>
          <a:ln>
            <a:noFill/>
          </a:ln>
        </p:spPr>
        <p:txBody>
          <a:bodyPr spcFirstLastPara="1" wrap="square" lIns="28350" tIns="14175" rIns="28350" bIns="141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8"/>
            </a:pPr>
            <a:endParaRPr sz="558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D721D1B4-1123-4232-8023-817AB32A825D}"/>
              </a:ext>
            </a:extLst>
          </p:cNvPr>
          <p:cNvCxnSpPr>
            <a:cxnSpLocks/>
          </p:cNvCxnSpPr>
          <p:nvPr/>
        </p:nvCxnSpPr>
        <p:spPr>
          <a:xfrm>
            <a:off x="2028438" y="292287"/>
            <a:ext cx="54367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CB9AB085-3101-44A0-B3F5-EF03E6C844F3}"/>
              </a:ext>
            </a:extLst>
          </p:cNvPr>
          <p:cNvCxnSpPr>
            <a:cxnSpLocks/>
          </p:cNvCxnSpPr>
          <p:nvPr/>
        </p:nvCxnSpPr>
        <p:spPr>
          <a:xfrm flipV="1">
            <a:off x="2028438" y="644421"/>
            <a:ext cx="5436781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79E8513-8A11-41D6-A9F8-DD8E4854E7EC}"/>
              </a:ext>
            </a:extLst>
          </p:cNvPr>
          <p:cNvSpPr txBox="1"/>
          <p:nvPr/>
        </p:nvSpPr>
        <p:spPr>
          <a:xfrm>
            <a:off x="1964830" y="4730667"/>
            <a:ext cx="6005570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PE" sz="9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Fuente</a:t>
            </a:r>
            <a:r>
              <a:rPr lang="es-PE" sz="900" b="0" i="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https://es.scribd.com/document/472121674/Discurso-de-Walter-Martos-jefe-del-Consejo-de-Ministros#from_embed</a:t>
            </a:r>
            <a:endParaRPr kumimoji="0" lang="es-PE" sz="9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9D59BF-077E-4CA6-AE2C-205719335FA3}"/>
              </a:ext>
            </a:extLst>
          </p:cNvPr>
          <p:cNvSpPr/>
          <p:nvPr/>
        </p:nvSpPr>
        <p:spPr>
          <a:xfrm>
            <a:off x="8575200" y="3520800"/>
            <a:ext cx="45719" cy="45719"/>
          </a:xfrm>
          <a:prstGeom prst="rect">
            <a:avLst/>
          </a:prstGeom>
          <a:blipFill rotWithShape="1">
            <a:blip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5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1CEB82-E5A5-491E-B55A-98ABA28EC6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0603778"/>
              </p:ext>
            </p:extLst>
          </p:nvPr>
        </p:nvGraphicFramePr>
        <p:xfrm>
          <a:off x="2028438" y="756001"/>
          <a:ext cx="6592482" cy="3802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30707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electrónica, computadora, laptop, tabla&#10;&#10;Descripción generada automáticamente">
            <a:extLst>
              <a:ext uri="{FF2B5EF4-FFF2-40B4-BE49-F238E27FC236}">
                <a16:creationId xmlns:a16="http://schemas.microsoft.com/office/drawing/2014/main" id="{5D4E7A0F-D8C2-4AE0-9D83-F4FBFF3A21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8" t="2852" r="36575" b="1239"/>
          <a:stretch/>
        </p:blipFill>
        <p:spPr>
          <a:xfrm>
            <a:off x="832" y="-1"/>
            <a:ext cx="1781175" cy="4933081"/>
          </a:xfrm>
          <a:prstGeom prst="rect">
            <a:avLst/>
          </a:prstGeom>
        </p:spPr>
      </p:pic>
      <p:pic>
        <p:nvPicPr>
          <p:cNvPr id="37" name="Imagen 36" descr="Imagen que contiene camioneta, alimentos, gente&#10;&#10;Descripción generada automáticamente">
            <a:extLst>
              <a:ext uri="{FF2B5EF4-FFF2-40B4-BE49-F238E27FC236}">
                <a16:creationId xmlns:a16="http://schemas.microsoft.com/office/drawing/2014/main" id="{CE46F198-F948-40AA-9C59-7B380ED87A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78" y="319643"/>
            <a:ext cx="943221" cy="971605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89781B44-9395-4058-8B72-69E8A99E1C58}"/>
              </a:ext>
            </a:extLst>
          </p:cNvPr>
          <p:cNvSpPr/>
          <p:nvPr/>
        </p:nvSpPr>
        <p:spPr>
          <a:xfrm>
            <a:off x="1964830" y="325032"/>
            <a:ext cx="4623382" cy="2943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313" b="1" dirty="0">
                <a:latin typeface="Chivo" pitchFamily="2" charset="77"/>
              </a:rPr>
              <a:t>PRINCIPALES MEDIDAS TRIBUTARIAS EN LA PANDEMIA</a:t>
            </a:r>
          </a:p>
        </p:txBody>
      </p:sp>
      <p:sp>
        <p:nvSpPr>
          <p:cNvPr id="92" name="Google Shape;92;p2"/>
          <p:cNvSpPr/>
          <p:nvPr/>
        </p:nvSpPr>
        <p:spPr>
          <a:xfrm>
            <a:off x="0" y="4933084"/>
            <a:ext cx="9144000" cy="210416"/>
          </a:xfrm>
          <a:prstGeom prst="rect">
            <a:avLst/>
          </a:prstGeom>
          <a:solidFill>
            <a:srgbClr val="B1DDE8"/>
          </a:solidFill>
          <a:ln>
            <a:noFill/>
          </a:ln>
        </p:spPr>
        <p:txBody>
          <a:bodyPr spcFirstLastPara="1" wrap="square" lIns="28350" tIns="14175" rIns="28350" bIns="141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8"/>
            </a:pPr>
            <a:endParaRPr sz="558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C304795-F793-4CA7-B1D1-92DD1665CDF9}"/>
              </a:ext>
            </a:extLst>
          </p:cNvPr>
          <p:cNvSpPr/>
          <p:nvPr/>
        </p:nvSpPr>
        <p:spPr>
          <a:xfrm>
            <a:off x="2416418" y="1305398"/>
            <a:ext cx="2788201" cy="557076"/>
          </a:xfrm>
          <a:prstGeom prst="rect">
            <a:avLst/>
          </a:prstGeom>
          <a:solidFill>
            <a:srgbClr val="E5F4F7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5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7646178F-16ED-4F63-9498-185B82A33EBC}"/>
              </a:ext>
            </a:extLst>
          </p:cNvPr>
          <p:cNvSpPr/>
          <p:nvPr/>
        </p:nvSpPr>
        <p:spPr>
          <a:xfrm>
            <a:off x="1960946" y="1219193"/>
            <a:ext cx="729487" cy="729487"/>
          </a:xfrm>
          <a:prstGeom prst="ellipse">
            <a:avLst/>
          </a:prstGeom>
          <a:solidFill>
            <a:schemeClr val="bg1"/>
          </a:solidFill>
          <a:ln w="19050" cap="flat">
            <a:solidFill>
              <a:srgbClr val="B1DDE8"/>
            </a:solidFill>
            <a:miter lim="400000"/>
          </a:ln>
          <a:effectLst>
            <a:outerShdw blurRad="38100" dist="25400" dir="5400000" rotWithShape="0">
              <a:srgbClr val="000000">
                <a:alpha val="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5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02261B6-87AB-4FA8-A056-B55051F9DC7A}"/>
              </a:ext>
            </a:extLst>
          </p:cNvPr>
          <p:cNvSpPr txBox="1"/>
          <p:nvPr/>
        </p:nvSpPr>
        <p:spPr>
          <a:xfrm>
            <a:off x="2704371" y="1399270"/>
            <a:ext cx="232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hivo" panose="00000500000000000000" pitchFamily="2" charset="0"/>
                <a:cs typeface="Arial" panose="020B0604020202020204" pitchFamily="34" charset="0"/>
              </a:rPr>
              <a:t>Prórroga de las obligaciones formales y sustanciales de pago de impuestos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B22D5E0-E306-4A63-B0CC-E8036ED2D472}"/>
              </a:ext>
            </a:extLst>
          </p:cNvPr>
          <p:cNvSpPr/>
          <p:nvPr/>
        </p:nvSpPr>
        <p:spPr>
          <a:xfrm>
            <a:off x="2416418" y="2283408"/>
            <a:ext cx="2788201" cy="557076"/>
          </a:xfrm>
          <a:prstGeom prst="rect">
            <a:avLst/>
          </a:prstGeom>
          <a:solidFill>
            <a:srgbClr val="E5F4F7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5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2D09D302-BB8C-4F1E-A7BA-F1DBD15D502F}"/>
              </a:ext>
            </a:extLst>
          </p:cNvPr>
          <p:cNvSpPr/>
          <p:nvPr/>
        </p:nvSpPr>
        <p:spPr>
          <a:xfrm>
            <a:off x="1960946" y="2197203"/>
            <a:ext cx="729487" cy="729487"/>
          </a:xfrm>
          <a:prstGeom prst="ellipse">
            <a:avLst/>
          </a:prstGeom>
          <a:solidFill>
            <a:schemeClr val="bg1"/>
          </a:solidFill>
          <a:ln w="19050" cap="flat">
            <a:solidFill>
              <a:srgbClr val="B1DDE8"/>
            </a:solidFill>
            <a:miter lim="400000"/>
          </a:ln>
          <a:effectLst>
            <a:outerShdw blurRad="38100" dist="25400" dir="5400000" rotWithShape="0">
              <a:srgbClr val="000000">
                <a:alpha val="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5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92AC45E-E0DD-4D25-B099-D2873C4F92ED}"/>
              </a:ext>
            </a:extLst>
          </p:cNvPr>
          <p:cNvSpPr txBox="1"/>
          <p:nvPr/>
        </p:nvSpPr>
        <p:spPr>
          <a:xfrm>
            <a:off x="2704371" y="2381577"/>
            <a:ext cx="232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0"/>
            <a:r>
              <a:rPr lang="es-ES" sz="900" dirty="0">
                <a:latin typeface="Chivo" panose="00000500000000000000" pitchFamily="2" charset="0"/>
              </a:rPr>
              <a:t>Medidas para proveer de mayor liquidez a las empresas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79A24F88-8FC1-4D80-9D18-DCD03C2BE3CF}"/>
              </a:ext>
            </a:extLst>
          </p:cNvPr>
          <p:cNvSpPr/>
          <p:nvPr/>
        </p:nvSpPr>
        <p:spPr>
          <a:xfrm>
            <a:off x="2416418" y="3317079"/>
            <a:ext cx="2788201" cy="557076"/>
          </a:xfrm>
          <a:prstGeom prst="rect">
            <a:avLst/>
          </a:prstGeom>
          <a:solidFill>
            <a:srgbClr val="E5F4F7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5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E5A96EAA-A2DE-4361-8C7F-B67E3650125B}"/>
              </a:ext>
            </a:extLst>
          </p:cNvPr>
          <p:cNvSpPr/>
          <p:nvPr/>
        </p:nvSpPr>
        <p:spPr>
          <a:xfrm>
            <a:off x="1960946" y="3230874"/>
            <a:ext cx="729487" cy="729487"/>
          </a:xfrm>
          <a:prstGeom prst="ellipse">
            <a:avLst/>
          </a:prstGeom>
          <a:solidFill>
            <a:schemeClr val="bg1"/>
          </a:solidFill>
          <a:ln w="19050" cap="flat">
            <a:solidFill>
              <a:srgbClr val="B1DDE8"/>
            </a:solidFill>
            <a:miter lim="400000"/>
          </a:ln>
          <a:effectLst>
            <a:outerShdw blurRad="38100" dist="25400" dir="5400000" rotWithShape="0">
              <a:srgbClr val="000000">
                <a:alpha val="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5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57235AF-3B00-4F34-9B10-67EC2CF142A0}"/>
              </a:ext>
            </a:extLst>
          </p:cNvPr>
          <p:cNvSpPr/>
          <p:nvPr/>
        </p:nvSpPr>
        <p:spPr>
          <a:xfrm>
            <a:off x="2697391" y="3422053"/>
            <a:ext cx="2507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0"/>
            <a:r>
              <a:rPr lang="es-ES" sz="900" dirty="0">
                <a:latin typeface="Chivo" panose="00000500000000000000" pitchFamily="2" charset="0"/>
              </a:rPr>
              <a:t>Nuevo Régimen de Aplazamiento y Fraccionamiento - RAF (D.L. </a:t>
            </a:r>
            <a:r>
              <a:rPr lang="es-ES" sz="900" dirty="0" err="1">
                <a:latin typeface="Chivo" panose="00000500000000000000" pitchFamily="2" charset="0"/>
              </a:rPr>
              <a:t>N°</a:t>
            </a:r>
            <a:r>
              <a:rPr lang="es-ES" sz="900" dirty="0">
                <a:latin typeface="Chivo" panose="00000500000000000000" pitchFamily="2" charset="0"/>
              </a:rPr>
              <a:t> 1487)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D721D1B4-1123-4232-8023-817AB32A825D}"/>
              </a:ext>
            </a:extLst>
          </p:cNvPr>
          <p:cNvCxnSpPr>
            <a:cxnSpLocks/>
          </p:cNvCxnSpPr>
          <p:nvPr/>
        </p:nvCxnSpPr>
        <p:spPr>
          <a:xfrm>
            <a:off x="2028438" y="292287"/>
            <a:ext cx="20606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CB9AB085-3101-44A0-B3F5-EF03E6C844F3}"/>
              </a:ext>
            </a:extLst>
          </p:cNvPr>
          <p:cNvCxnSpPr>
            <a:cxnSpLocks/>
          </p:cNvCxnSpPr>
          <p:nvPr/>
        </p:nvCxnSpPr>
        <p:spPr>
          <a:xfrm>
            <a:off x="2028438" y="644421"/>
            <a:ext cx="20606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B949879-1EFA-416F-A1CD-8F42226C1D10}"/>
              </a:ext>
            </a:extLst>
          </p:cNvPr>
          <p:cNvSpPr/>
          <p:nvPr/>
        </p:nvSpPr>
        <p:spPr>
          <a:xfrm>
            <a:off x="5931058" y="3306558"/>
            <a:ext cx="2788201" cy="557076"/>
          </a:xfrm>
          <a:prstGeom prst="rect">
            <a:avLst/>
          </a:prstGeom>
          <a:solidFill>
            <a:srgbClr val="E5F4F7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5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177F6BB1-5CD5-41F5-9A55-79BCA2465BB3}"/>
              </a:ext>
            </a:extLst>
          </p:cNvPr>
          <p:cNvSpPr/>
          <p:nvPr/>
        </p:nvSpPr>
        <p:spPr>
          <a:xfrm>
            <a:off x="5475586" y="3220353"/>
            <a:ext cx="729487" cy="729487"/>
          </a:xfrm>
          <a:prstGeom prst="ellipse">
            <a:avLst/>
          </a:prstGeom>
          <a:solidFill>
            <a:schemeClr val="bg1"/>
          </a:solidFill>
          <a:ln w="19050" cap="flat">
            <a:solidFill>
              <a:srgbClr val="B1DDE8"/>
            </a:solidFill>
            <a:miter lim="400000"/>
          </a:ln>
          <a:effectLst>
            <a:outerShdw blurRad="38100" dist="25400" dir="5400000" rotWithShape="0">
              <a:srgbClr val="000000">
                <a:alpha val="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5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3637165-0886-49D6-906A-98A49330EE57}"/>
              </a:ext>
            </a:extLst>
          </p:cNvPr>
          <p:cNvSpPr txBox="1"/>
          <p:nvPr/>
        </p:nvSpPr>
        <p:spPr>
          <a:xfrm>
            <a:off x="6219011" y="3324480"/>
            <a:ext cx="23540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hivo" panose="00000500000000000000" pitchFamily="2" charset="0"/>
                <a:cs typeface="Arial" panose="020B0604020202020204" pitchFamily="34" charset="0"/>
              </a:rPr>
              <a:t>Facilidades para el contribuyente:  procedimientos y mesas de partes virtuales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68A899F5-8D82-448D-9257-835BD74F70A9}"/>
              </a:ext>
            </a:extLst>
          </p:cNvPr>
          <p:cNvSpPr/>
          <p:nvPr/>
        </p:nvSpPr>
        <p:spPr>
          <a:xfrm>
            <a:off x="5944996" y="2310195"/>
            <a:ext cx="2788201" cy="557076"/>
          </a:xfrm>
          <a:prstGeom prst="rect">
            <a:avLst/>
          </a:prstGeom>
          <a:solidFill>
            <a:srgbClr val="E5F4F7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5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3CF34930-D57A-43A7-BCBE-99962FB95E9E}"/>
              </a:ext>
            </a:extLst>
          </p:cNvPr>
          <p:cNvSpPr/>
          <p:nvPr/>
        </p:nvSpPr>
        <p:spPr>
          <a:xfrm>
            <a:off x="5489524" y="2223990"/>
            <a:ext cx="729487" cy="729487"/>
          </a:xfrm>
          <a:prstGeom prst="ellipse">
            <a:avLst/>
          </a:prstGeom>
          <a:solidFill>
            <a:schemeClr val="bg1"/>
          </a:solidFill>
          <a:ln w="19050" cap="flat">
            <a:solidFill>
              <a:srgbClr val="B1DDE8"/>
            </a:solidFill>
            <a:miter lim="400000"/>
          </a:ln>
          <a:effectLst>
            <a:outerShdw blurRad="38100" dist="25400" dir="5400000" rotWithShape="0">
              <a:srgbClr val="000000">
                <a:alpha val="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5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8B2E028E-D155-49D5-BA00-48E1E1E67CBA}"/>
              </a:ext>
            </a:extLst>
          </p:cNvPr>
          <p:cNvSpPr txBox="1"/>
          <p:nvPr/>
        </p:nvSpPr>
        <p:spPr>
          <a:xfrm>
            <a:off x="6232949" y="2401736"/>
            <a:ext cx="2569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0"/>
            <a:r>
              <a:rPr lang="es-ES" sz="900" dirty="0">
                <a:latin typeface="Chivo" panose="00000500000000000000" pitchFamily="2" charset="0"/>
              </a:rPr>
              <a:t>Delegación normativa al ejecutivo y las medidas adoptadas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6AEDAA01-7CB0-4574-9D03-4CFC2CA009DA}"/>
              </a:ext>
            </a:extLst>
          </p:cNvPr>
          <p:cNvSpPr/>
          <p:nvPr/>
        </p:nvSpPr>
        <p:spPr>
          <a:xfrm>
            <a:off x="5944996" y="1291248"/>
            <a:ext cx="2788201" cy="557076"/>
          </a:xfrm>
          <a:prstGeom prst="rect">
            <a:avLst/>
          </a:prstGeom>
          <a:solidFill>
            <a:srgbClr val="E5F4F7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5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D0108C87-09A9-4005-A8C0-6BE86B785672}"/>
              </a:ext>
            </a:extLst>
          </p:cNvPr>
          <p:cNvSpPr/>
          <p:nvPr/>
        </p:nvSpPr>
        <p:spPr>
          <a:xfrm>
            <a:off x="5489524" y="1203179"/>
            <a:ext cx="729487" cy="729487"/>
          </a:xfrm>
          <a:prstGeom prst="ellipse">
            <a:avLst/>
          </a:prstGeom>
          <a:solidFill>
            <a:schemeClr val="bg1"/>
          </a:solidFill>
          <a:ln w="19050" cap="flat">
            <a:solidFill>
              <a:srgbClr val="B1DDE8"/>
            </a:solidFill>
            <a:miter lim="400000"/>
          </a:ln>
          <a:effectLst>
            <a:outerShdw blurRad="38100" dist="25400" dir="5400000" rotWithShape="0">
              <a:srgbClr val="000000">
                <a:alpha val="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5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5AC3B8A-858D-4243-8593-F404763D642F}"/>
              </a:ext>
            </a:extLst>
          </p:cNvPr>
          <p:cNvSpPr txBox="1"/>
          <p:nvPr/>
        </p:nvSpPr>
        <p:spPr>
          <a:xfrm>
            <a:off x="6219012" y="1310067"/>
            <a:ext cx="251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0"/>
            <a:r>
              <a:rPr lang="es-ES" sz="900" dirty="0">
                <a:latin typeface="Chivo" panose="00000500000000000000" pitchFamily="2" charset="0"/>
              </a:rPr>
              <a:t>Suspensión de plazos y procedimientos tributarios</a:t>
            </a:r>
          </a:p>
        </p:txBody>
      </p:sp>
      <p:pic>
        <p:nvPicPr>
          <p:cNvPr id="38" name="Gráfico 37">
            <a:extLst>
              <a:ext uri="{FF2B5EF4-FFF2-40B4-BE49-F238E27FC236}">
                <a16:creationId xmlns:a16="http://schemas.microsoft.com/office/drawing/2014/main" id="{498F968D-E254-4C1C-B69C-EC4E4B0714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60967" y="1396068"/>
            <a:ext cx="371475" cy="371475"/>
          </a:xfrm>
          <a:prstGeom prst="rect">
            <a:avLst/>
          </a:prstGeom>
        </p:spPr>
      </p:pic>
      <p:pic>
        <p:nvPicPr>
          <p:cNvPr id="39" name="Gráfico 38">
            <a:extLst>
              <a:ext uri="{FF2B5EF4-FFF2-40B4-BE49-F238E27FC236}">
                <a16:creationId xmlns:a16="http://schemas.microsoft.com/office/drawing/2014/main" id="{AF82FF5F-4E19-47EC-9CC4-4981D65C03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83405" y="3390164"/>
            <a:ext cx="352425" cy="371475"/>
          </a:xfrm>
          <a:prstGeom prst="rect">
            <a:avLst/>
          </a:prstGeom>
        </p:spPr>
      </p:pic>
      <p:pic>
        <p:nvPicPr>
          <p:cNvPr id="40" name="Gráfico 39">
            <a:extLst>
              <a:ext uri="{FF2B5EF4-FFF2-40B4-BE49-F238E27FC236}">
                <a16:creationId xmlns:a16="http://schemas.microsoft.com/office/drawing/2014/main" id="{47AAB4A5-65BD-42E8-A9C1-1DAE94B062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84767" y="2342405"/>
            <a:ext cx="447675" cy="447675"/>
          </a:xfrm>
          <a:prstGeom prst="rect">
            <a:avLst/>
          </a:prstGeom>
        </p:spPr>
      </p:pic>
      <p:pic>
        <p:nvPicPr>
          <p:cNvPr id="41" name="Gráfico 40">
            <a:extLst>
              <a:ext uri="{FF2B5EF4-FFF2-40B4-BE49-F238E27FC236}">
                <a16:creationId xmlns:a16="http://schemas.microsoft.com/office/drawing/2014/main" id="{8AABB653-1124-4E58-8668-514D8FDA24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68768" y="2371322"/>
            <a:ext cx="371475" cy="371475"/>
          </a:xfrm>
          <a:prstGeom prst="rect">
            <a:avLst/>
          </a:prstGeom>
        </p:spPr>
      </p:pic>
      <p:pic>
        <p:nvPicPr>
          <p:cNvPr id="42" name="Gráfico 41">
            <a:extLst>
              <a:ext uri="{FF2B5EF4-FFF2-40B4-BE49-F238E27FC236}">
                <a16:creationId xmlns:a16="http://schemas.microsoft.com/office/drawing/2014/main" id="{D04973A1-075F-4BEB-A39C-EBF355F4CE5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113342" y="3401014"/>
            <a:ext cx="419100" cy="371475"/>
          </a:xfrm>
          <a:prstGeom prst="rect">
            <a:avLst/>
          </a:prstGeom>
        </p:spPr>
      </p:pic>
      <p:pic>
        <p:nvPicPr>
          <p:cNvPr id="43" name="Gráfico 42">
            <a:extLst>
              <a:ext uri="{FF2B5EF4-FFF2-40B4-BE49-F238E27FC236}">
                <a16:creationId xmlns:a16="http://schemas.microsoft.com/office/drawing/2014/main" id="{8CEFEAE4-C299-4342-B468-82C3B8C02BA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639413" y="1436833"/>
            <a:ext cx="409575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7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 descr="Imagen que contiene electrónica, computadora, laptop, tabla&#10;&#10;Descripción generada automáticamente">
            <a:extLst>
              <a:ext uri="{FF2B5EF4-FFF2-40B4-BE49-F238E27FC236}">
                <a16:creationId xmlns:a16="http://schemas.microsoft.com/office/drawing/2014/main" id="{BC9BAC9E-5A8E-4DF6-B2D3-4D0721C2C1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8" t="2852" r="36575" b="1239"/>
          <a:stretch/>
        </p:blipFill>
        <p:spPr>
          <a:xfrm>
            <a:off x="832" y="-1"/>
            <a:ext cx="1781175" cy="4933081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622E6E47-56B0-4E31-AECF-25A002EAB0BE}"/>
              </a:ext>
            </a:extLst>
          </p:cNvPr>
          <p:cNvSpPr/>
          <p:nvPr/>
        </p:nvSpPr>
        <p:spPr>
          <a:xfrm>
            <a:off x="4156787" y="875294"/>
            <a:ext cx="3237621" cy="503450"/>
          </a:xfrm>
          <a:prstGeom prst="rect">
            <a:avLst/>
          </a:prstGeom>
          <a:solidFill>
            <a:srgbClr val="B1DDE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5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pic>
        <p:nvPicPr>
          <p:cNvPr id="37" name="Imagen 36" descr="Imagen que contiene camioneta, alimentos, gente&#10;&#10;Descripción generada automáticamente">
            <a:extLst>
              <a:ext uri="{FF2B5EF4-FFF2-40B4-BE49-F238E27FC236}">
                <a16:creationId xmlns:a16="http://schemas.microsoft.com/office/drawing/2014/main" id="{CE46F198-F948-40AA-9C59-7B380ED87A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78" y="319643"/>
            <a:ext cx="943221" cy="971605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89781B44-9395-4058-8B72-69E8A99E1C58}"/>
              </a:ext>
            </a:extLst>
          </p:cNvPr>
          <p:cNvSpPr/>
          <p:nvPr/>
        </p:nvSpPr>
        <p:spPr>
          <a:xfrm>
            <a:off x="1964830" y="325032"/>
            <a:ext cx="2028119" cy="2943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313" b="1" dirty="0">
                <a:latin typeface="Chivo" pitchFamily="2" charset="77"/>
              </a:rPr>
              <a:t>PRÓRROGAS VIGENTES</a:t>
            </a:r>
          </a:p>
        </p:txBody>
      </p:sp>
      <p:sp>
        <p:nvSpPr>
          <p:cNvPr id="92" name="Google Shape;92;p2"/>
          <p:cNvSpPr/>
          <p:nvPr/>
        </p:nvSpPr>
        <p:spPr>
          <a:xfrm>
            <a:off x="0" y="4933084"/>
            <a:ext cx="9144000" cy="210416"/>
          </a:xfrm>
          <a:prstGeom prst="rect">
            <a:avLst/>
          </a:prstGeom>
          <a:solidFill>
            <a:srgbClr val="B1DDE8"/>
          </a:solidFill>
          <a:ln>
            <a:noFill/>
          </a:ln>
        </p:spPr>
        <p:txBody>
          <a:bodyPr spcFirstLastPara="1" wrap="square" lIns="28350" tIns="14175" rIns="28350" bIns="141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8"/>
            </a:pPr>
            <a:endParaRPr sz="558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D721D1B4-1123-4232-8023-817AB32A825D}"/>
              </a:ext>
            </a:extLst>
          </p:cNvPr>
          <p:cNvCxnSpPr>
            <a:cxnSpLocks/>
          </p:cNvCxnSpPr>
          <p:nvPr/>
        </p:nvCxnSpPr>
        <p:spPr>
          <a:xfrm>
            <a:off x="2028438" y="292287"/>
            <a:ext cx="10777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CB9AB085-3101-44A0-B3F5-EF03E6C844F3}"/>
              </a:ext>
            </a:extLst>
          </p:cNvPr>
          <p:cNvCxnSpPr>
            <a:cxnSpLocks/>
          </p:cNvCxnSpPr>
          <p:nvPr/>
        </p:nvCxnSpPr>
        <p:spPr>
          <a:xfrm>
            <a:off x="2028438" y="644421"/>
            <a:ext cx="10777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Google Shape;366;g7f08e1efac_0_220">
            <a:extLst>
              <a:ext uri="{FF2B5EF4-FFF2-40B4-BE49-F238E27FC236}">
                <a16:creationId xmlns:a16="http://schemas.microsoft.com/office/drawing/2014/main" id="{821E59BC-09E0-461A-940E-1C001F273AC9}"/>
              </a:ext>
            </a:extLst>
          </p:cNvPr>
          <p:cNvSpPr/>
          <p:nvPr/>
        </p:nvSpPr>
        <p:spPr>
          <a:xfrm>
            <a:off x="2563933" y="2582312"/>
            <a:ext cx="2306937" cy="918349"/>
          </a:xfrm>
          <a:prstGeom prst="rect">
            <a:avLst/>
          </a:prstGeom>
          <a:noFill/>
          <a:ln w="28575" cap="flat" cmpd="sng">
            <a:solidFill>
              <a:srgbClr val="FEBE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84" tIns="34284" rIns="34284" bIns="34284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25"/>
          </a:p>
        </p:txBody>
      </p:sp>
      <p:sp>
        <p:nvSpPr>
          <p:cNvPr id="44" name="Google Shape;371;g7f08e1efac_0_220">
            <a:extLst>
              <a:ext uri="{FF2B5EF4-FFF2-40B4-BE49-F238E27FC236}">
                <a16:creationId xmlns:a16="http://schemas.microsoft.com/office/drawing/2014/main" id="{205AC57C-1A87-46B9-9F80-D4FA39D7A0DF}"/>
              </a:ext>
            </a:extLst>
          </p:cNvPr>
          <p:cNvSpPr/>
          <p:nvPr/>
        </p:nvSpPr>
        <p:spPr>
          <a:xfrm>
            <a:off x="2563933" y="2595329"/>
            <a:ext cx="2306937" cy="111938"/>
          </a:xfrm>
          <a:prstGeom prst="rect">
            <a:avLst/>
          </a:prstGeom>
          <a:solidFill>
            <a:srgbClr val="FEBE85"/>
          </a:solidFill>
          <a:ln w="9525" cap="flat" cmpd="sng">
            <a:solidFill>
              <a:srgbClr val="FEBE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84" tIns="34284" rIns="34284" bIns="34284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25"/>
          </a:p>
        </p:txBody>
      </p:sp>
      <p:sp>
        <p:nvSpPr>
          <p:cNvPr id="45" name="Google Shape;372;g7f08e1efac_0_220">
            <a:extLst>
              <a:ext uri="{FF2B5EF4-FFF2-40B4-BE49-F238E27FC236}">
                <a16:creationId xmlns:a16="http://schemas.microsoft.com/office/drawing/2014/main" id="{D1759F78-D0C4-4076-9C10-D7588FF311AF}"/>
              </a:ext>
            </a:extLst>
          </p:cNvPr>
          <p:cNvSpPr/>
          <p:nvPr/>
        </p:nvSpPr>
        <p:spPr>
          <a:xfrm>
            <a:off x="3578469" y="2372436"/>
            <a:ext cx="226463" cy="195863"/>
          </a:xfrm>
          <a:prstGeom prst="triangle">
            <a:avLst>
              <a:gd name="adj" fmla="val 50000"/>
            </a:avLst>
          </a:prstGeom>
          <a:solidFill>
            <a:srgbClr val="FEBE85"/>
          </a:solidFill>
          <a:ln>
            <a:noFill/>
          </a:ln>
        </p:spPr>
        <p:txBody>
          <a:bodyPr spcFirstLastPara="1" wrap="square" lIns="34284" tIns="34284" rIns="34284" bIns="34284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25"/>
          </a:p>
        </p:txBody>
      </p:sp>
      <p:sp>
        <p:nvSpPr>
          <p:cNvPr id="63" name="Google Shape;366;g7f08e1efac_0_220">
            <a:extLst>
              <a:ext uri="{FF2B5EF4-FFF2-40B4-BE49-F238E27FC236}">
                <a16:creationId xmlns:a16="http://schemas.microsoft.com/office/drawing/2014/main" id="{C2F51686-8B17-4B3A-887E-0A0E3154AD96}"/>
              </a:ext>
            </a:extLst>
          </p:cNvPr>
          <p:cNvSpPr/>
          <p:nvPr/>
        </p:nvSpPr>
        <p:spPr>
          <a:xfrm>
            <a:off x="5742226" y="2582312"/>
            <a:ext cx="2306937" cy="1320615"/>
          </a:xfrm>
          <a:prstGeom prst="rect">
            <a:avLst/>
          </a:prstGeom>
          <a:noFill/>
          <a:ln w="28575" cap="flat" cmpd="sng">
            <a:solidFill>
              <a:srgbClr val="B4DC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84" tIns="34284" rIns="34284" bIns="34284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25"/>
          </a:p>
        </p:txBody>
      </p:sp>
      <p:sp>
        <p:nvSpPr>
          <p:cNvPr id="64" name="Google Shape;371;g7f08e1efac_0_220">
            <a:extLst>
              <a:ext uri="{FF2B5EF4-FFF2-40B4-BE49-F238E27FC236}">
                <a16:creationId xmlns:a16="http://schemas.microsoft.com/office/drawing/2014/main" id="{8A22D722-FC0A-4955-819C-A2E04FCE7EA3}"/>
              </a:ext>
            </a:extLst>
          </p:cNvPr>
          <p:cNvSpPr/>
          <p:nvPr/>
        </p:nvSpPr>
        <p:spPr>
          <a:xfrm>
            <a:off x="5742226" y="2595329"/>
            <a:ext cx="2306937" cy="111938"/>
          </a:xfrm>
          <a:prstGeom prst="rect">
            <a:avLst/>
          </a:prstGeom>
          <a:solidFill>
            <a:srgbClr val="B4DCD7"/>
          </a:solidFill>
          <a:ln w="9525" cap="flat" cmpd="sng">
            <a:solidFill>
              <a:srgbClr val="B4DC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84" tIns="34284" rIns="34284" bIns="34284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25"/>
          </a:p>
        </p:txBody>
      </p:sp>
      <p:sp>
        <p:nvSpPr>
          <p:cNvPr id="65" name="Google Shape;372;g7f08e1efac_0_220">
            <a:extLst>
              <a:ext uri="{FF2B5EF4-FFF2-40B4-BE49-F238E27FC236}">
                <a16:creationId xmlns:a16="http://schemas.microsoft.com/office/drawing/2014/main" id="{2EFA4430-F90B-4B96-A942-58D0981CEE21}"/>
              </a:ext>
            </a:extLst>
          </p:cNvPr>
          <p:cNvSpPr/>
          <p:nvPr/>
        </p:nvSpPr>
        <p:spPr>
          <a:xfrm>
            <a:off x="6756762" y="2372436"/>
            <a:ext cx="226463" cy="195863"/>
          </a:xfrm>
          <a:prstGeom prst="triangle">
            <a:avLst>
              <a:gd name="adj" fmla="val 50000"/>
            </a:avLst>
          </a:prstGeom>
          <a:solidFill>
            <a:srgbClr val="B4DCD7"/>
          </a:solidFill>
          <a:ln>
            <a:noFill/>
          </a:ln>
        </p:spPr>
        <p:txBody>
          <a:bodyPr spcFirstLastPara="1" wrap="square" lIns="34284" tIns="34284" rIns="34284" bIns="34284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25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990276C8-A92F-414D-B0CB-4CE3335FFBFD}"/>
              </a:ext>
            </a:extLst>
          </p:cNvPr>
          <p:cNvSpPr/>
          <p:nvPr/>
        </p:nvSpPr>
        <p:spPr>
          <a:xfrm>
            <a:off x="2878511" y="1990259"/>
            <a:ext cx="1626375" cy="321665"/>
          </a:xfrm>
          <a:prstGeom prst="rect">
            <a:avLst/>
          </a:prstGeom>
          <a:solidFill>
            <a:srgbClr val="FAAF7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5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76" name="Marcador de contenido 3">
            <a:extLst>
              <a:ext uri="{FF2B5EF4-FFF2-40B4-BE49-F238E27FC236}">
                <a16:creationId xmlns:a16="http://schemas.microsoft.com/office/drawing/2014/main" id="{5DF70AAE-593E-44E6-8254-44315CCD8D01}"/>
              </a:ext>
            </a:extLst>
          </p:cNvPr>
          <p:cNvSpPr txBox="1">
            <a:spLocks/>
          </p:cNvSpPr>
          <p:nvPr/>
        </p:nvSpPr>
        <p:spPr>
          <a:xfrm>
            <a:off x="3041288" y="2039341"/>
            <a:ext cx="1300823" cy="250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9875" indent="-269875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>
                <a:srgbClr val="54B0A5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Clr>
                <a:srgbClr val="46BBC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Clr>
                <a:srgbClr val="F77A25"/>
              </a:buClr>
              <a:buFont typeface="Courier New" panose="02070309020205020404" pitchFamily="49" charset="0"/>
              <a:buChar char="­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Clr>
                <a:srgbClr val="8C825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000" dirty="0">
                <a:latin typeface="Chivo Black" panose="00000A00000000000000" pitchFamily="2" charset="0"/>
              </a:rPr>
              <a:t>DECLARACIONES</a:t>
            </a:r>
            <a:endParaRPr lang="es-PE" sz="1000" dirty="0">
              <a:latin typeface="Chivo Black" panose="00000A00000000000000" pitchFamily="2" charset="0"/>
            </a:endParaRP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238BF5B0-BF90-4661-92F2-842FF9B020AF}"/>
              </a:ext>
            </a:extLst>
          </p:cNvPr>
          <p:cNvSpPr/>
          <p:nvPr/>
        </p:nvSpPr>
        <p:spPr>
          <a:xfrm>
            <a:off x="6048576" y="1968368"/>
            <a:ext cx="1626375" cy="321665"/>
          </a:xfrm>
          <a:prstGeom prst="rect">
            <a:avLst/>
          </a:prstGeom>
          <a:solidFill>
            <a:srgbClr val="B4DCD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5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77" name="Marcador de contenido 3">
            <a:extLst>
              <a:ext uri="{FF2B5EF4-FFF2-40B4-BE49-F238E27FC236}">
                <a16:creationId xmlns:a16="http://schemas.microsoft.com/office/drawing/2014/main" id="{E6FCBC7A-E0E9-41C5-B174-9DBF1A1655CF}"/>
              </a:ext>
            </a:extLst>
          </p:cNvPr>
          <p:cNvSpPr txBox="1">
            <a:spLocks/>
          </p:cNvSpPr>
          <p:nvPr/>
        </p:nvSpPr>
        <p:spPr>
          <a:xfrm>
            <a:off x="6135831" y="2022774"/>
            <a:ext cx="1519725" cy="210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9875" indent="-269875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>
                <a:srgbClr val="54B0A5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Clr>
                <a:srgbClr val="46BBC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Clr>
                <a:srgbClr val="F77A25"/>
              </a:buClr>
              <a:buFont typeface="Courier New" panose="02070309020205020404" pitchFamily="49" charset="0"/>
              <a:buChar char="­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1200"/>
              </a:spcAft>
              <a:buClr>
                <a:srgbClr val="8C825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000" dirty="0">
                <a:latin typeface="Chivo Black" panose="00000A00000000000000" pitchFamily="2" charset="0"/>
              </a:rPr>
              <a:t>LIBROS Y REGISTROS</a:t>
            </a:r>
            <a:endParaRPr lang="es-PE" sz="1000" dirty="0">
              <a:latin typeface="Chivo Black" panose="00000A00000000000000" pitchFamily="2" charset="0"/>
            </a:endParaRPr>
          </a:p>
        </p:txBody>
      </p:sp>
      <p:pic>
        <p:nvPicPr>
          <p:cNvPr id="79" name="Gráfico 78">
            <a:extLst>
              <a:ext uri="{FF2B5EF4-FFF2-40B4-BE49-F238E27FC236}">
                <a16:creationId xmlns:a16="http://schemas.microsoft.com/office/drawing/2014/main" id="{717400CF-BAAE-4990-AE92-BF27E706E4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73200" y="942024"/>
            <a:ext cx="361874" cy="361874"/>
          </a:xfrm>
          <a:prstGeom prst="rect">
            <a:avLst/>
          </a:prstGeom>
        </p:spPr>
      </p:pic>
      <p:sp>
        <p:nvSpPr>
          <p:cNvPr id="80" name="Rectángulo 79">
            <a:extLst>
              <a:ext uri="{FF2B5EF4-FFF2-40B4-BE49-F238E27FC236}">
                <a16:creationId xmlns:a16="http://schemas.microsoft.com/office/drawing/2014/main" id="{E40E53F4-D6BF-4A66-8246-C61B4E3A0579}"/>
              </a:ext>
            </a:extLst>
          </p:cNvPr>
          <p:cNvSpPr/>
          <p:nvPr/>
        </p:nvSpPr>
        <p:spPr>
          <a:xfrm>
            <a:off x="3502270" y="873636"/>
            <a:ext cx="503734" cy="503450"/>
          </a:xfrm>
          <a:prstGeom prst="rect">
            <a:avLst/>
          </a:prstGeom>
          <a:noFill/>
          <a:ln w="12700" cap="flat">
            <a:solidFill>
              <a:srgbClr val="B4DCD7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5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4" name="CuadroTexto 10">
            <a:extLst>
              <a:ext uri="{FF2B5EF4-FFF2-40B4-BE49-F238E27FC236}">
                <a16:creationId xmlns:a16="http://schemas.microsoft.com/office/drawing/2014/main" id="{98AB1064-6F19-4003-A2C7-75BF361353D5}"/>
              </a:ext>
            </a:extLst>
          </p:cNvPr>
          <p:cNvSpPr txBox="1"/>
          <p:nvPr/>
        </p:nvSpPr>
        <p:spPr>
          <a:xfrm>
            <a:off x="4156785" y="834507"/>
            <a:ext cx="3237621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642937">
              <a:spcBef>
                <a:spcPts val="0"/>
              </a:spcBef>
              <a:spcAft>
                <a:spcPts val="0"/>
              </a:spcAft>
            </a:pPr>
            <a:r>
              <a:rPr lang="es-ES" sz="1000" b="1" dirty="0">
                <a:latin typeface="Chivo" panose="00000500000000000000" pitchFamily="2" charset="0"/>
              </a:rPr>
              <a:t>CONTRIBUYENTES CON INGRESOS NETOS HASTA</a:t>
            </a:r>
          </a:p>
          <a:p>
            <a:pPr algn="ctr" defTabSz="642937">
              <a:spcBef>
                <a:spcPts val="0"/>
              </a:spcBef>
              <a:spcAft>
                <a:spcPts val="0"/>
              </a:spcAft>
            </a:pPr>
            <a:r>
              <a:rPr lang="es-ES" sz="1000" b="1" dirty="0">
                <a:latin typeface="Chivo" panose="00000500000000000000" pitchFamily="2" charset="0"/>
              </a:rPr>
              <a:t>21 M - 2019 DISTINTOS A PRINCIPALES CONTRIBUYENTES</a:t>
            </a:r>
          </a:p>
        </p:txBody>
      </p:sp>
      <p:sp>
        <p:nvSpPr>
          <p:cNvPr id="35" name="TextBox 10">
            <a:extLst>
              <a:ext uri="{FF2B5EF4-FFF2-40B4-BE49-F238E27FC236}">
                <a16:creationId xmlns:a16="http://schemas.microsoft.com/office/drawing/2014/main" id="{6B25BAEF-A07D-4633-BF05-3ED079904ACF}"/>
              </a:ext>
            </a:extLst>
          </p:cNvPr>
          <p:cNvSpPr txBox="1"/>
          <p:nvPr/>
        </p:nvSpPr>
        <p:spPr>
          <a:xfrm>
            <a:off x="2563932" y="2806268"/>
            <a:ext cx="2306937" cy="6894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es-ES" sz="800" b="1" kern="1200" dirty="0">
                <a:solidFill>
                  <a:schemeClr val="tx1"/>
                </a:solidFill>
                <a:latin typeface="Chivo" panose="00000500000000000000" pitchFamily="2" charset="0"/>
                <a:cs typeface="Arial" pitchFamily="34" charset="0"/>
              </a:rPr>
              <a:t>R.S. </a:t>
            </a:r>
            <a:r>
              <a:rPr lang="es-ES" sz="800" b="1" kern="1200" dirty="0" err="1">
                <a:solidFill>
                  <a:schemeClr val="tx1"/>
                </a:solidFill>
                <a:latin typeface="Chivo" panose="00000500000000000000" pitchFamily="2" charset="0"/>
                <a:cs typeface="Arial" pitchFamily="34" charset="0"/>
              </a:rPr>
              <a:t>N°</a:t>
            </a:r>
            <a:r>
              <a:rPr lang="es-ES" sz="800" b="1" kern="1200" dirty="0">
                <a:solidFill>
                  <a:schemeClr val="tx1"/>
                </a:solidFill>
                <a:latin typeface="Chivo" panose="00000500000000000000" pitchFamily="2" charset="0"/>
                <a:cs typeface="Arial" pitchFamily="34" charset="0"/>
              </a:rPr>
              <a:t> 055-2020/SUNAT, 065-2020/SUNAT, 069-2020/SUNAT y 099-2020/SUNAT</a:t>
            </a: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es-ES" sz="800" kern="1200" dirty="0">
                <a:latin typeface="Chivo" panose="00000500000000000000" pitchFamily="2" charset="0"/>
                <a:cs typeface="Arial" pitchFamily="34" charset="0"/>
              </a:rPr>
              <a:t>Prórroga fecha de pago de las obligaciones mensuales </a:t>
            </a:r>
            <a:r>
              <a:rPr lang="es-ES" sz="800" dirty="0">
                <a:latin typeface="Chivo" panose="00000500000000000000" pitchFamily="2" charset="0"/>
                <a:cs typeface="Arial" pitchFamily="34" charset="0"/>
              </a:rPr>
              <a:t>para mayo - agosto</a:t>
            </a:r>
            <a:endParaRPr lang="es-PE" sz="800" kern="1200" dirty="0">
              <a:highlight>
                <a:srgbClr val="C0C0C0"/>
              </a:highlight>
              <a:latin typeface="Chivo" panose="00000500000000000000" pitchFamily="2" charset="0"/>
              <a:cs typeface="Arial" pitchFamily="34" charset="0"/>
            </a:endParaRPr>
          </a:p>
        </p:txBody>
      </p:sp>
      <p:sp>
        <p:nvSpPr>
          <p:cNvPr id="36" name="TextBox 10">
            <a:extLst>
              <a:ext uri="{FF2B5EF4-FFF2-40B4-BE49-F238E27FC236}">
                <a16:creationId xmlns:a16="http://schemas.microsoft.com/office/drawing/2014/main" id="{1CDA07BF-7E62-4A94-BEDB-155C67F6D3C6}"/>
              </a:ext>
            </a:extLst>
          </p:cNvPr>
          <p:cNvSpPr txBox="1"/>
          <p:nvPr/>
        </p:nvSpPr>
        <p:spPr>
          <a:xfrm>
            <a:off x="5742226" y="2736099"/>
            <a:ext cx="2306937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fi-FI" sz="800" b="1" dirty="0">
                <a:latin typeface="Chivo" panose="00000500000000000000" pitchFamily="2" charset="0"/>
                <a:cs typeface="Arial" pitchFamily="34" charset="0"/>
              </a:rPr>
              <a:t>R.S. 055-2020/SUNAT, N° 065-2020/SUNAT</a:t>
            </a:r>
            <a:r>
              <a:rPr lang="es-ES" sz="800" b="1" dirty="0">
                <a:latin typeface="Chivo" panose="00000500000000000000" pitchFamily="2" charset="0"/>
                <a:cs typeface="Arial" pitchFamily="34" charset="0"/>
              </a:rPr>
              <a:t> y N° 099-2020/SUNAT</a:t>
            </a:r>
            <a:endParaRPr lang="fi-FI" sz="800" b="1" dirty="0">
              <a:latin typeface="Chivo" panose="00000500000000000000" pitchFamily="2" charset="0"/>
              <a:cs typeface="Arial" pitchFamily="34" charset="0"/>
            </a:endParaRP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es-ES" sz="800" dirty="0">
                <a:latin typeface="Chivo" panose="00000500000000000000" pitchFamily="2" charset="0"/>
                <a:cs typeface="Arial" pitchFamily="34" charset="0"/>
              </a:rPr>
              <a:t>Prórroga fechas máximas de atraso l Registro de Ventas e Ingresos y del Registro de Compras Electrónico :</a:t>
            </a:r>
          </a:p>
          <a:p>
            <a:pPr marL="171450" lvl="0" indent="-171450" algn="ctr" defTabSz="5334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tx1"/>
                </a:solidFill>
                <a:latin typeface="Chivo" panose="00000500000000000000" pitchFamily="2" charset="0"/>
                <a:cs typeface="Arial" pitchFamily="34" charset="0"/>
              </a:rPr>
              <a:t>Contribuyentes obligados o voluntarios: Mayo a agosto</a:t>
            </a:r>
          </a:p>
          <a:p>
            <a:pPr marL="171450" lvl="0" indent="-171450" algn="ctr" defTabSz="5334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tx1"/>
                </a:solidFill>
                <a:latin typeface="Chivo" panose="00000500000000000000" pitchFamily="2" charset="0"/>
                <a:cs typeface="Arial" pitchFamily="34" charset="0"/>
              </a:rPr>
              <a:t>Contribuyentes obligados: abril y mayo</a:t>
            </a:r>
          </a:p>
        </p:txBody>
      </p:sp>
    </p:spTree>
    <p:extLst>
      <p:ext uri="{BB962C8B-B14F-4D97-AF65-F5344CB8AC3E}">
        <p14:creationId xmlns:p14="http://schemas.microsoft.com/office/powerpoint/2010/main" val="296982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n 58" descr="Imagen que contiene electrónica, computadora, laptop, tabla&#10;&#10;Descripción generada automáticamente">
            <a:extLst>
              <a:ext uri="{FF2B5EF4-FFF2-40B4-BE49-F238E27FC236}">
                <a16:creationId xmlns:a16="http://schemas.microsoft.com/office/drawing/2014/main" id="{6C8D636F-E35C-47BC-A2A9-81B896647D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8" t="2852" r="36575" b="1239"/>
          <a:stretch/>
        </p:blipFill>
        <p:spPr>
          <a:xfrm>
            <a:off x="832" y="-1"/>
            <a:ext cx="1781175" cy="4933081"/>
          </a:xfrm>
          <a:prstGeom prst="rect">
            <a:avLst/>
          </a:prstGeom>
        </p:spPr>
      </p:pic>
      <p:pic>
        <p:nvPicPr>
          <p:cNvPr id="37" name="Imagen 36" descr="Imagen que contiene camioneta, alimentos, gente&#10;&#10;Descripción generada automáticamente">
            <a:extLst>
              <a:ext uri="{FF2B5EF4-FFF2-40B4-BE49-F238E27FC236}">
                <a16:creationId xmlns:a16="http://schemas.microsoft.com/office/drawing/2014/main" id="{CE46F198-F948-40AA-9C59-7B380ED87A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78" y="319643"/>
            <a:ext cx="943221" cy="971605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89781B44-9395-4058-8B72-69E8A99E1C58}"/>
              </a:ext>
            </a:extLst>
          </p:cNvPr>
          <p:cNvSpPr/>
          <p:nvPr/>
        </p:nvSpPr>
        <p:spPr>
          <a:xfrm>
            <a:off x="1964830" y="325032"/>
            <a:ext cx="4581703" cy="2943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313" b="1" dirty="0">
                <a:latin typeface="Chivo" pitchFamily="2" charset="77"/>
              </a:rPr>
              <a:t>MEDIDAS APLICABLES A TODOS LOS CONTRIBUYENTES</a:t>
            </a:r>
          </a:p>
        </p:txBody>
      </p:sp>
      <p:sp>
        <p:nvSpPr>
          <p:cNvPr id="92" name="Google Shape;92;p2"/>
          <p:cNvSpPr/>
          <p:nvPr/>
        </p:nvSpPr>
        <p:spPr>
          <a:xfrm>
            <a:off x="0" y="4933084"/>
            <a:ext cx="9144000" cy="210416"/>
          </a:xfrm>
          <a:prstGeom prst="rect">
            <a:avLst/>
          </a:prstGeom>
          <a:solidFill>
            <a:srgbClr val="B1DDE8"/>
          </a:solidFill>
          <a:ln>
            <a:noFill/>
          </a:ln>
        </p:spPr>
        <p:txBody>
          <a:bodyPr spcFirstLastPara="1" wrap="square" lIns="28350" tIns="14175" rIns="28350" bIns="141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8"/>
            </a:pPr>
            <a:endParaRPr sz="558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D721D1B4-1123-4232-8023-817AB32A825D}"/>
              </a:ext>
            </a:extLst>
          </p:cNvPr>
          <p:cNvCxnSpPr>
            <a:cxnSpLocks/>
          </p:cNvCxnSpPr>
          <p:nvPr/>
        </p:nvCxnSpPr>
        <p:spPr>
          <a:xfrm>
            <a:off x="2028438" y="292287"/>
            <a:ext cx="44212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CB9AB085-3101-44A0-B3F5-EF03E6C844F3}"/>
              </a:ext>
            </a:extLst>
          </p:cNvPr>
          <p:cNvCxnSpPr>
            <a:cxnSpLocks/>
          </p:cNvCxnSpPr>
          <p:nvPr/>
        </p:nvCxnSpPr>
        <p:spPr>
          <a:xfrm>
            <a:off x="2028438" y="644421"/>
            <a:ext cx="44212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F73EA08-9912-421B-AB65-F169684D17C4}"/>
              </a:ext>
            </a:extLst>
          </p:cNvPr>
          <p:cNvSpPr/>
          <p:nvPr/>
        </p:nvSpPr>
        <p:spPr>
          <a:xfrm>
            <a:off x="7234416" y="1381430"/>
            <a:ext cx="1287882" cy="2857108"/>
          </a:xfrm>
          <a:prstGeom prst="rect">
            <a:avLst/>
          </a:prstGeom>
          <a:solidFill>
            <a:schemeClr val="bg1"/>
          </a:solidFill>
          <a:ln w="19050">
            <a:solidFill>
              <a:srgbClr val="F7D5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25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31F8E6CE-5C86-4DF9-97C1-1509E6ACC3AD}"/>
              </a:ext>
            </a:extLst>
          </p:cNvPr>
          <p:cNvSpPr/>
          <p:nvPr/>
        </p:nvSpPr>
        <p:spPr>
          <a:xfrm>
            <a:off x="7235137" y="2236124"/>
            <a:ext cx="1286438" cy="557320"/>
          </a:xfrm>
          <a:prstGeom prst="rect">
            <a:avLst/>
          </a:prstGeom>
          <a:solidFill>
            <a:srgbClr val="F7D5D6"/>
          </a:solidFill>
          <a:ln>
            <a:solidFill>
              <a:srgbClr val="F7D5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P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E667DB5D-9CC5-4ED3-AB04-A50B5378A8F1}"/>
              </a:ext>
            </a:extLst>
          </p:cNvPr>
          <p:cNvSpPr/>
          <p:nvPr/>
        </p:nvSpPr>
        <p:spPr>
          <a:xfrm>
            <a:off x="7104407" y="2391203"/>
            <a:ext cx="156582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latin typeface="Chivo Bold" panose="00000500000000000000" pitchFamily="2" charset="0"/>
              </a:rPr>
              <a:t>D.S. N° 086-2020-EF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3AC4C63-10B8-4747-AAC1-B248F6B34ADB}"/>
              </a:ext>
            </a:extLst>
          </p:cNvPr>
          <p:cNvSpPr txBox="1"/>
          <p:nvPr/>
        </p:nvSpPr>
        <p:spPr>
          <a:xfrm>
            <a:off x="7253096" y="2799502"/>
            <a:ext cx="1268479" cy="13141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642937">
              <a:spcBef>
                <a:spcPts val="0"/>
              </a:spcBef>
              <a:spcAft>
                <a:spcPts val="0"/>
              </a:spcAft>
            </a:pPr>
            <a:r>
              <a:rPr lang="es-PE" sz="800" dirty="0">
                <a:latin typeface="Chivo Light" panose="00000500000000000000" pitchFamily="2" charset="0"/>
              </a:rPr>
              <a:t>MODIFICA</a:t>
            </a:r>
            <a:r>
              <a:rPr lang="x-none" sz="800" dirty="0">
                <a:latin typeface="Chivo Light" panose="00000500000000000000" pitchFamily="2" charset="0"/>
              </a:rPr>
              <a:t> MEDIDAS </a:t>
            </a:r>
            <a:r>
              <a:rPr lang="es-PE" sz="800" dirty="0">
                <a:latin typeface="Chivo Light" panose="00000500000000000000" pitchFamily="2" charset="0"/>
              </a:rPr>
              <a:t>DE</a:t>
            </a:r>
            <a:r>
              <a:rPr lang="x-none" sz="800" dirty="0">
                <a:latin typeface="Chivo Light" panose="00000500000000000000" pitchFamily="2" charset="0"/>
              </a:rPr>
              <a:t> ACREDITACIÓN DE DESMEDROS</a:t>
            </a:r>
          </a:p>
          <a:p>
            <a:pPr algn="ctr" defTabSz="642937">
              <a:spcBef>
                <a:spcPts val="0"/>
              </a:spcBef>
              <a:spcAft>
                <a:spcPts val="0"/>
              </a:spcAft>
            </a:pPr>
            <a:endParaRPr lang="x-none" sz="800" dirty="0">
              <a:latin typeface="Chivo Light" panose="00000500000000000000" pitchFamily="2" charset="0"/>
            </a:endParaRPr>
          </a:p>
        </p:txBody>
      </p:sp>
      <p:pic>
        <p:nvPicPr>
          <p:cNvPr id="38" name="Gráfico 37">
            <a:extLst>
              <a:ext uri="{FF2B5EF4-FFF2-40B4-BE49-F238E27FC236}">
                <a16:creationId xmlns:a16="http://schemas.microsoft.com/office/drawing/2014/main" id="{045F288A-FC47-4423-BBFB-5990AA55DD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81868" y="1584339"/>
            <a:ext cx="410908" cy="41091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50FCFAF4-5D84-46E5-BBAC-F8D0464AE6BD}"/>
              </a:ext>
            </a:extLst>
          </p:cNvPr>
          <p:cNvGrpSpPr/>
          <p:nvPr/>
        </p:nvGrpSpPr>
        <p:grpSpPr>
          <a:xfrm>
            <a:off x="2457032" y="1404452"/>
            <a:ext cx="1494610" cy="2857108"/>
            <a:chOff x="3598004" y="1404452"/>
            <a:chExt cx="1494610" cy="2857108"/>
          </a:xfrm>
        </p:grpSpPr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0BE455C3-B26B-47D7-9834-699559229F2D}"/>
                </a:ext>
              </a:extLst>
            </p:cNvPr>
            <p:cNvSpPr/>
            <p:nvPr/>
          </p:nvSpPr>
          <p:spPr>
            <a:xfrm>
              <a:off x="3688573" y="1404452"/>
              <a:ext cx="1287882" cy="285710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A0DC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25"/>
            </a:p>
          </p:txBody>
        </p:sp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37092984-188C-4532-BE9E-C1C24AFEFF20}"/>
                </a:ext>
              </a:extLst>
            </p:cNvPr>
            <p:cNvSpPr/>
            <p:nvPr/>
          </p:nvSpPr>
          <p:spPr>
            <a:xfrm>
              <a:off x="3694671" y="2261475"/>
              <a:ext cx="1275684" cy="552662"/>
            </a:xfrm>
            <a:prstGeom prst="rect">
              <a:avLst/>
            </a:prstGeom>
            <a:solidFill>
              <a:srgbClr val="A0DC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s-PE" sz="3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Rectángulo 71">
              <a:extLst>
                <a:ext uri="{FF2B5EF4-FFF2-40B4-BE49-F238E27FC236}">
                  <a16:creationId xmlns:a16="http://schemas.microsoft.com/office/drawing/2014/main" id="{2F254368-633D-4D05-A5D5-FD0BF154C8FD}"/>
                </a:ext>
              </a:extLst>
            </p:cNvPr>
            <p:cNvSpPr/>
            <p:nvPr/>
          </p:nvSpPr>
          <p:spPr>
            <a:xfrm>
              <a:off x="3598004" y="2331981"/>
              <a:ext cx="149461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latin typeface="Chivo Bold" panose="00000500000000000000" pitchFamily="2" charset="0"/>
                </a:rPr>
                <a:t>R.S. N° 008-2020-SUNAT/700000 y N° 011-2020</a:t>
              </a:r>
            </a:p>
          </p:txBody>
        </p:sp>
        <p:sp>
          <p:nvSpPr>
            <p:cNvPr id="75" name="CuadroTexto 74">
              <a:extLst>
                <a:ext uri="{FF2B5EF4-FFF2-40B4-BE49-F238E27FC236}">
                  <a16:creationId xmlns:a16="http://schemas.microsoft.com/office/drawing/2014/main" id="{280F6D31-7C41-4971-B939-2F5DA7ECB843}"/>
                </a:ext>
              </a:extLst>
            </p:cNvPr>
            <p:cNvSpPr txBox="1"/>
            <p:nvPr/>
          </p:nvSpPr>
          <p:spPr>
            <a:xfrm>
              <a:off x="3712448" y="2809094"/>
              <a:ext cx="1201165" cy="13141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642937">
                <a:spcBef>
                  <a:spcPts val="0"/>
                </a:spcBef>
                <a:spcAft>
                  <a:spcPts val="0"/>
                </a:spcAft>
              </a:pPr>
              <a:r>
                <a:rPr lang="es-ES" sz="800" dirty="0">
                  <a:latin typeface="Chivo Light" panose="00000500000000000000" pitchFamily="2" charset="0"/>
                </a:rPr>
                <a:t>APLICACIÓN DE FACULTAD DISCRECIONAL PARA APLICAR MULTAS DURANTE LA CUARENTENA.</a:t>
              </a:r>
            </a:p>
            <a:p>
              <a:pPr algn="ctr" defTabSz="642937">
                <a:spcBef>
                  <a:spcPts val="0"/>
                </a:spcBef>
                <a:spcAft>
                  <a:spcPts val="0"/>
                </a:spcAft>
              </a:pPr>
              <a:r>
                <a:rPr lang="es-ES" sz="800" u="sng" dirty="0">
                  <a:latin typeface="Chivo Light" panose="00000500000000000000" pitchFamily="2" charset="0"/>
                </a:rPr>
                <a:t>HOY FOCALIZADO </a:t>
              </a:r>
            </a:p>
          </p:txBody>
        </p:sp>
        <p:pic>
          <p:nvPicPr>
            <p:cNvPr id="81" name="Gráfico 80">
              <a:extLst>
                <a:ext uri="{FF2B5EF4-FFF2-40B4-BE49-F238E27FC236}">
                  <a16:creationId xmlns:a16="http://schemas.microsoft.com/office/drawing/2014/main" id="{FE05640A-1F6C-4637-A33A-D59B39DA3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112786" y="1584239"/>
              <a:ext cx="465046" cy="442410"/>
            </a:xfrm>
            <a:prstGeom prst="rect">
              <a:avLst/>
            </a:prstGeom>
          </p:spPr>
        </p:pic>
        <p:cxnSp>
          <p:nvCxnSpPr>
            <p:cNvPr id="56" name="Conector recto 55">
              <a:extLst>
                <a:ext uri="{FF2B5EF4-FFF2-40B4-BE49-F238E27FC236}">
                  <a16:creationId xmlns:a16="http://schemas.microsoft.com/office/drawing/2014/main" id="{2E1618BD-2E68-44F0-8B0D-4AF081148358}"/>
                </a:ext>
              </a:extLst>
            </p:cNvPr>
            <p:cNvCxnSpPr>
              <a:cxnSpLocks/>
            </p:cNvCxnSpPr>
            <p:nvPr/>
          </p:nvCxnSpPr>
          <p:spPr>
            <a:xfrm>
              <a:off x="3830888" y="2108823"/>
              <a:ext cx="953894" cy="0"/>
            </a:xfrm>
            <a:prstGeom prst="line">
              <a:avLst/>
            </a:prstGeom>
            <a:ln w="19050">
              <a:solidFill>
                <a:srgbClr val="B1DD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4219247F-AE54-4D8D-B319-0107A7667E97}"/>
              </a:ext>
            </a:extLst>
          </p:cNvPr>
          <p:cNvGrpSpPr/>
          <p:nvPr/>
        </p:nvGrpSpPr>
        <p:grpSpPr>
          <a:xfrm>
            <a:off x="4853785" y="1404452"/>
            <a:ext cx="1454704" cy="2857108"/>
            <a:chOff x="5428317" y="1404452"/>
            <a:chExt cx="1454704" cy="2857108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59BABAD6-2D5D-4F80-9D2F-910D1E79EFD8}"/>
                </a:ext>
              </a:extLst>
            </p:cNvPr>
            <p:cNvSpPr/>
            <p:nvPr/>
          </p:nvSpPr>
          <p:spPr>
            <a:xfrm>
              <a:off x="5477629" y="1404452"/>
              <a:ext cx="1287882" cy="285710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AAF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25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80ADF306-F49E-490C-B90A-5551D79010B5}"/>
                </a:ext>
              </a:extLst>
            </p:cNvPr>
            <p:cNvSpPr/>
            <p:nvPr/>
          </p:nvSpPr>
          <p:spPr>
            <a:xfrm>
              <a:off x="5478585" y="2258646"/>
              <a:ext cx="1296031" cy="566988"/>
            </a:xfrm>
            <a:prstGeom prst="rect">
              <a:avLst/>
            </a:prstGeom>
            <a:solidFill>
              <a:srgbClr val="FAA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s-PE" sz="3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4F6CD169-29FF-4F9C-A710-49251E12A8FC}"/>
                </a:ext>
              </a:extLst>
            </p:cNvPr>
            <p:cNvSpPr/>
            <p:nvPr/>
          </p:nvSpPr>
          <p:spPr>
            <a:xfrm>
              <a:off x="5428317" y="2430084"/>
              <a:ext cx="1454704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latin typeface="Chivo Bold" panose="00000500000000000000" pitchFamily="2" charset="0"/>
                </a:rPr>
                <a:t>R.S. N° 066-2020/SUNAT</a:t>
              </a: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EE69AC45-0DED-4D83-AB40-6DB5C609038D}"/>
                </a:ext>
              </a:extLst>
            </p:cNvPr>
            <p:cNvSpPr txBox="1"/>
            <p:nvPr/>
          </p:nvSpPr>
          <p:spPr>
            <a:xfrm>
              <a:off x="5496309" y="2850077"/>
              <a:ext cx="1263102" cy="13141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642937">
                <a:spcBef>
                  <a:spcPts val="0"/>
                </a:spcBef>
                <a:spcAft>
                  <a:spcPts val="0"/>
                </a:spcAft>
              </a:pPr>
              <a:r>
                <a:rPr lang="es-ES" sz="800" dirty="0">
                  <a:latin typeface="Chivo Light" panose="00000500000000000000" pitchFamily="2" charset="0"/>
                </a:rPr>
                <a:t>REDUCCIÓN DE LAS TASAS DE INTERES MORATORIO POR LA OMISIÓN DEL PAGO DE TRIBUTOS</a:t>
              </a:r>
            </a:p>
            <a:p>
              <a:pPr algn="ctr" defTabSz="642937">
                <a:spcBef>
                  <a:spcPts val="0"/>
                </a:spcBef>
                <a:spcAft>
                  <a:spcPts val="0"/>
                </a:spcAft>
              </a:pPr>
              <a:endParaRPr lang="es-ES" sz="800" dirty="0">
                <a:latin typeface="Chivo Light" panose="00000500000000000000" pitchFamily="2" charset="0"/>
              </a:endParaRPr>
            </a:p>
            <a:p>
              <a:pPr algn="ctr" defTabSz="642937">
                <a:spcBef>
                  <a:spcPts val="0"/>
                </a:spcBef>
                <a:spcAft>
                  <a:spcPts val="0"/>
                </a:spcAft>
              </a:pPr>
              <a:r>
                <a:rPr lang="es-ES" sz="800" dirty="0">
                  <a:latin typeface="Chivo Light" panose="00000500000000000000" pitchFamily="2" charset="0"/>
                </a:rPr>
                <a:t>A partir del 01.04.2020 TIM en Soles:1% mensual, Tasa por devoluciones 0.42%</a:t>
              </a:r>
            </a:p>
          </p:txBody>
        </p:sp>
        <p:pic>
          <p:nvPicPr>
            <p:cNvPr id="31" name="Gráfico 30">
              <a:extLst>
                <a:ext uri="{FF2B5EF4-FFF2-40B4-BE49-F238E27FC236}">
                  <a16:creationId xmlns:a16="http://schemas.microsoft.com/office/drawing/2014/main" id="{2461A9F7-3F08-452A-8A38-0FCD1E0D7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902291" y="1577200"/>
              <a:ext cx="456488" cy="456488"/>
            </a:xfrm>
            <a:prstGeom prst="rect">
              <a:avLst/>
            </a:prstGeom>
          </p:spPr>
        </p:pic>
        <p:cxnSp>
          <p:nvCxnSpPr>
            <p:cNvPr id="57" name="Conector recto 56">
              <a:extLst>
                <a:ext uri="{FF2B5EF4-FFF2-40B4-BE49-F238E27FC236}">
                  <a16:creationId xmlns:a16="http://schemas.microsoft.com/office/drawing/2014/main" id="{90401C7C-379F-4B4F-A396-9141D5B948C2}"/>
                </a:ext>
              </a:extLst>
            </p:cNvPr>
            <p:cNvCxnSpPr>
              <a:cxnSpLocks/>
            </p:cNvCxnSpPr>
            <p:nvPr/>
          </p:nvCxnSpPr>
          <p:spPr>
            <a:xfrm>
              <a:off x="5655726" y="2128116"/>
              <a:ext cx="953894" cy="0"/>
            </a:xfrm>
            <a:prstGeom prst="line">
              <a:avLst/>
            </a:prstGeom>
            <a:ln w="19050">
              <a:solidFill>
                <a:srgbClr val="FAAF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04A29119-84D0-4CD5-B047-0AAF117F367F}"/>
              </a:ext>
            </a:extLst>
          </p:cNvPr>
          <p:cNvCxnSpPr>
            <a:cxnSpLocks/>
          </p:cNvCxnSpPr>
          <p:nvPr/>
        </p:nvCxnSpPr>
        <p:spPr>
          <a:xfrm>
            <a:off x="7410375" y="2093173"/>
            <a:ext cx="953894" cy="0"/>
          </a:xfrm>
          <a:prstGeom prst="line">
            <a:avLst/>
          </a:prstGeom>
          <a:ln w="19050">
            <a:solidFill>
              <a:srgbClr val="F7D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24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>
            <a:extLst>
              <a:ext uri="{FF2B5EF4-FFF2-40B4-BE49-F238E27FC236}">
                <a16:creationId xmlns:a16="http://schemas.microsoft.com/office/drawing/2014/main" id="{5FFBED4B-AB93-40B0-B0C5-9C1A1A54A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" y="-1"/>
            <a:ext cx="1780861" cy="4933081"/>
          </a:xfrm>
          <a:prstGeom prst="rect">
            <a:avLst/>
          </a:prstGeom>
        </p:spPr>
      </p:pic>
      <p:sp>
        <p:nvSpPr>
          <p:cNvPr id="92" name="Google Shape;92;p2"/>
          <p:cNvSpPr/>
          <p:nvPr/>
        </p:nvSpPr>
        <p:spPr>
          <a:xfrm>
            <a:off x="0" y="4933084"/>
            <a:ext cx="9144000" cy="210416"/>
          </a:xfrm>
          <a:prstGeom prst="rect">
            <a:avLst/>
          </a:prstGeom>
          <a:solidFill>
            <a:srgbClr val="D8D1C4"/>
          </a:solidFill>
          <a:ln>
            <a:noFill/>
          </a:ln>
        </p:spPr>
        <p:txBody>
          <a:bodyPr spcFirstLastPara="1" wrap="square" lIns="28350" tIns="14175" rIns="28350" bIns="141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8"/>
            </a:pPr>
            <a:endParaRPr sz="558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336ACD9-73CA-47F1-B2D6-BE6764149338}"/>
              </a:ext>
            </a:extLst>
          </p:cNvPr>
          <p:cNvSpPr/>
          <p:nvPr/>
        </p:nvSpPr>
        <p:spPr>
          <a:xfrm>
            <a:off x="2083401" y="1502334"/>
            <a:ext cx="16761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000" dirty="0">
                <a:solidFill>
                  <a:schemeClr val="tx1"/>
                </a:solidFill>
                <a:latin typeface="Chivo Bold" panose="00000500000000000000" pitchFamily="2" charset="0"/>
              </a:rPr>
              <a:t>ASPECTOS A CONSIDERAR PARA LA</a:t>
            </a:r>
          </a:p>
          <a:p>
            <a:pPr algn="ctr"/>
            <a:r>
              <a:rPr lang="es-ES" sz="1000" dirty="0">
                <a:solidFill>
                  <a:schemeClr val="tx1"/>
                </a:solidFill>
                <a:latin typeface="Chivo Bold" panose="00000500000000000000" pitchFamily="2" charset="0"/>
              </a:rPr>
              <a:t>ACREDITACIÓN DE DESMEDROS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CACC778E-0E66-4DDB-9EF1-4C5F2AC99FF7}"/>
              </a:ext>
            </a:extLst>
          </p:cNvPr>
          <p:cNvSpPr/>
          <p:nvPr/>
        </p:nvSpPr>
        <p:spPr>
          <a:xfrm>
            <a:off x="2083404" y="955892"/>
            <a:ext cx="6768736" cy="464505"/>
          </a:xfrm>
          <a:prstGeom prst="rect">
            <a:avLst/>
          </a:prstGeom>
          <a:solidFill>
            <a:srgbClr val="B1DDE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5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A8610B7-10F4-4CAF-AE07-0F0DE5FE9245}"/>
              </a:ext>
            </a:extLst>
          </p:cNvPr>
          <p:cNvSpPr txBox="1"/>
          <p:nvPr/>
        </p:nvSpPr>
        <p:spPr>
          <a:xfrm>
            <a:off x="2346458" y="998348"/>
            <a:ext cx="598512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800" dirty="0">
                <a:latin typeface="Chivo Bold" panose="00000500000000000000" pitchFamily="2" charset="0"/>
              </a:rPr>
              <a:t>Decreto Supremo </a:t>
            </a:r>
            <a:r>
              <a:rPr lang="es-ES" sz="1800" dirty="0" err="1">
                <a:latin typeface="Chivo Bold" panose="00000500000000000000" pitchFamily="2" charset="0"/>
              </a:rPr>
              <a:t>Nº</a:t>
            </a:r>
            <a:r>
              <a:rPr lang="es-ES" sz="1800" dirty="0">
                <a:latin typeface="Chivo Bold" panose="00000500000000000000" pitchFamily="2" charset="0"/>
              </a:rPr>
              <a:t> </a:t>
            </a:r>
            <a:r>
              <a:rPr lang="es-ES" sz="1600" dirty="0">
                <a:latin typeface="Chivo Bold" panose="00000500000000000000" pitchFamily="2" charset="0"/>
              </a:rPr>
              <a:t>086-2020</a:t>
            </a:r>
            <a:r>
              <a:rPr lang="es-ES" sz="1800" dirty="0">
                <a:latin typeface="Chivo Bold" panose="00000500000000000000" pitchFamily="2" charset="0"/>
              </a:rPr>
              <a:t>-EF</a:t>
            </a:r>
            <a:endParaRPr lang="es-PE" sz="1800" dirty="0">
              <a:latin typeface="Chivo Bold" panose="00000500000000000000" pitchFamily="2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8DCE49D-A21B-49FF-966C-2FA970565967}"/>
              </a:ext>
            </a:extLst>
          </p:cNvPr>
          <p:cNvSpPr/>
          <p:nvPr/>
        </p:nvSpPr>
        <p:spPr>
          <a:xfrm>
            <a:off x="2088983" y="936665"/>
            <a:ext cx="6768000" cy="2016000"/>
          </a:xfrm>
          <a:prstGeom prst="rect">
            <a:avLst/>
          </a:prstGeom>
          <a:noFill/>
          <a:ln w="57150" cap="flat" cmpd="sng">
            <a:solidFill>
              <a:srgbClr val="B1DDE8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5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B6C6C1-FC88-40EC-AB47-322887A8C494}"/>
              </a:ext>
            </a:extLst>
          </p:cNvPr>
          <p:cNvSpPr/>
          <p:nvPr/>
        </p:nvSpPr>
        <p:spPr>
          <a:xfrm>
            <a:off x="408078" y="323043"/>
            <a:ext cx="943221" cy="969791"/>
          </a:xfrm>
          <a:prstGeom prst="rect">
            <a:avLst/>
          </a:prstGeom>
          <a:solidFill>
            <a:srgbClr val="D8D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25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6903138-B8F4-4A3A-A65E-FE325765F5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45" y="372341"/>
            <a:ext cx="843442" cy="873927"/>
          </a:xfrm>
          <a:prstGeom prst="rect">
            <a:avLst/>
          </a:prstGeom>
        </p:spPr>
      </p:pic>
      <p:pic>
        <p:nvPicPr>
          <p:cNvPr id="18" name="Gráfico 37">
            <a:extLst>
              <a:ext uri="{FF2B5EF4-FFF2-40B4-BE49-F238E27FC236}">
                <a16:creationId xmlns:a16="http://schemas.microsoft.com/office/drawing/2014/main" id="{045F288A-FC47-4423-BBFB-5990AA55DD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16926" y="2352821"/>
            <a:ext cx="410908" cy="410910"/>
          </a:xfrm>
          <a:prstGeom prst="rect">
            <a:avLst/>
          </a:prstGeom>
        </p:spPr>
      </p:pic>
      <p:sp>
        <p:nvSpPr>
          <p:cNvPr id="21" name="Rectángulo 23">
            <a:extLst>
              <a:ext uri="{FF2B5EF4-FFF2-40B4-BE49-F238E27FC236}">
                <a16:creationId xmlns:a16="http://schemas.microsoft.com/office/drawing/2014/main" id="{89781B44-9395-4058-8B72-69E8A99E1C58}"/>
              </a:ext>
            </a:extLst>
          </p:cNvPr>
          <p:cNvSpPr/>
          <p:nvPr/>
        </p:nvSpPr>
        <p:spPr>
          <a:xfrm>
            <a:off x="1964830" y="325032"/>
            <a:ext cx="4581703" cy="2943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313" b="1" dirty="0">
                <a:latin typeface="Chivo" pitchFamily="2" charset="77"/>
              </a:rPr>
              <a:t>MEDIDAS APLICABLES A TODOS LOS CONTRIBUYENTES</a:t>
            </a:r>
          </a:p>
        </p:txBody>
      </p:sp>
      <p:cxnSp>
        <p:nvCxnSpPr>
          <p:cNvPr id="25" name="Conector recto 21">
            <a:extLst>
              <a:ext uri="{FF2B5EF4-FFF2-40B4-BE49-F238E27FC236}">
                <a16:creationId xmlns:a16="http://schemas.microsoft.com/office/drawing/2014/main" id="{D721D1B4-1123-4232-8023-817AB32A825D}"/>
              </a:ext>
            </a:extLst>
          </p:cNvPr>
          <p:cNvCxnSpPr>
            <a:cxnSpLocks/>
          </p:cNvCxnSpPr>
          <p:nvPr/>
        </p:nvCxnSpPr>
        <p:spPr>
          <a:xfrm>
            <a:off x="2028438" y="292287"/>
            <a:ext cx="44212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2">
            <a:extLst>
              <a:ext uri="{FF2B5EF4-FFF2-40B4-BE49-F238E27FC236}">
                <a16:creationId xmlns:a16="http://schemas.microsoft.com/office/drawing/2014/main" id="{CB9AB085-3101-44A0-B3F5-EF03E6C844F3}"/>
              </a:ext>
            </a:extLst>
          </p:cNvPr>
          <p:cNvCxnSpPr>
            <a:cxnSpLocks/>
          </p:cNvCxnSpPr>
          <p:nvPr/>
        </p:nvCxnSpPr>
        <p:spPr>
          <a:xfrm>
            <a:off x="2028438" y="644421"/>
            <a:ext cx="44212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671507"/>
              </p:ext>
            </p:extLst>
          </p:nvPr>
        </p:nvGraphicFramePr>
        <p:xfrm>
          <a:off x="3855089" y="1502945"/>
          <a:ext cx="4909348" cy="1111435"/>
        </p:xfrm>
        <a:graphic>
          <a:graphicData uri="http://schemas.openxmlformats.org/drawingml/2006/table">
            <a:tbl>
              <a:tblPr/>
              <a:tblGrid>
                <a:gridCol w="2454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4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665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L w="76200" cmpd="sng">
                      <a:solidFill>
                        <a:srgbClr val="B1DDE8"/>
                      </a:solidFill>
                      <a:prstDash val="solid"/>
                    </a:lnL>
                    <a:lnR w="76200" cap="flat" cmpd="sng" algn="ctr">
                      <a:solidFill>
                        <a:srgbClr val="B1DD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mpd="sng">
                      <a:solidFill>
                        <a:srgbClr val="B1DDE8"/>
                      </a:solidFill>
                      <a:prstDash val="solid"/>
                    </a:lnT>
                    <a:lnB w="76200" cap="flat" cmpd="sng" algn="ctr">
                      <a:solidFill>
                        <a:srgbClr val="B1DD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D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lnL w="76200" cap="flat" cmpd="sng" algn="ctr">
                      <a:solidFill>
                        <a:srgbClr val="B1DD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mpd="sng">
                      <a:solidFill>
                        <a:srgbClr val="B1DDE8"/>
                      </a:solidFill>
                      <a:prstDash val="solid"/>
                    </a:lnR>
                    <a:lnT w="76200" cap="flat" cmpd="sng" algn="ctr">
                      <a:solidFill>
                        <a:srgbClr val="B1DD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1DD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604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s-ES" sz="800" b="0" dirty="0">
                        <a:latin typeface="Chivo Bold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800" b="0" dirty="0">
                          <a:latin typeface="Chivo Bold"/>
                        </a:rPr>
                        <a:t>Comunicación a SUNAT 6 días antes de destrucción.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800" b="0" dirty="0">
                          <a:latin typeface="Chivo Bold"/>
                        </a:rPr>
                        <a:t>Informe</a:t>
                      </a:r>
                      <a:r>
                        <a:rPr lang="es-ES" sz="800" b="0" baseline="0" dirty="0">
                          <a:latin typeface="Chivo Bold"/>
                        </a:rPr>
                        <a:t> técnico</a:t>
                      </a:r>
                      <a:endParaRPr lang="es-ES" sz="800" b="0" dirty="0">
                        <a:latin typeface="Chivo Bold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800" b="0" dirty="0">
                          <a:latin typeface="Chivo Bold"/>
                        </a:rPr>
                        <a:t>Destrucción ante Notario</a:t>
                      </a:r>
                      <a:r>
                        <a:rPr lang="es-ES" sz="800" b="0" baseline="0" dirty="0">
                          <a:latin typeface="Chivo Bold"/>
                        </a:rPr>
                        <a:t> o Juez de Paz.</a:t>
                      </a:r>
                      <a:endParaRPr lang="es-PE" sz="800" b="0" dirty="0">
                        <a:latin typeface="Chivo Bold"/>
                      </a:endParaRPr>
                    </a:p>
                  </a:txBody>
                  <a:tcPr>
                    <a:lnL w="76200" cap="flat" cmpd="sng" algn="ctr">
                      <a:solidFill>
                        <a:srgbClr val="B1DD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1DD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1DD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mpd="sng">
                      <a:solidFill>
                        <a:srgbClr val="B1DD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b="0" dirty="0"/>
                    </a:p>
                    <a:p>
                      <a:pPr marL="171450" marR="0" indent="-171450" algn="l" defTabSz="685662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s-ES" sz="8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Chivo Bold"/>
                          <a:ea typeface="+mn-ea"/>
                          <a:cs typeface="+mn-cs"/>
                          <a:sym typeface="Helvetica"/>
                        </a:rPr>
                        <a:t>Comunicación a SUNAT 2 días antes</a:t>
                      </a:r>
                    </a:p>
                    <a:p>
                      <a:pPr marL="171450" marR="0" indent="-171450" algn="l" defTabSz="685662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s-ES" sz="8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Chivo Bold"/>
                          <a:ea typeface="+mn-ea"/>
                          <a:cs typeface="+mn-cs"/>
                          <a:sym typeface="Helvetica"/>
                        </a:rPr>
                        <a:t>Informe técnico</a:t>
                      </a:r>
                    </a:p>
                    <a:p>
                      <a:pPr marL="171450" marR="0" indent="-171450" algn="l" defTabSz="685662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s-ES" sz="8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Chivo Bold"/>
                          <a:ea typeface="+mn-ea"/>
                          <a:cs typeface="+mn-cs"/>
                          <a:sym typeface="Helvetica"/>
                        </a:rPr>
                        <a:t>Destrucción ante Notario o Juez de Paz si valor de existencias supera  S/ 43,000.00.</a:t>
                      </a:r>
                    </a:p>
                    <a:p>
                      <a:pPr marL="171450" marR="0" indent="-171450" algn="l" defTabSz="685662" latinLnBrk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es-PE" sz="8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Chivo Bold"/>
                        <a:ea typeface="+mn-ea"/>
                        <a:cs typeface="+mn-cs"/>
                        <a:sym typeface="Helvetica"/>
                      </a:endParaRPr>
                    </a:p>
                  </a:txBody>
                  <a:tcPr>
                    <a:lnL w="76200" cap="flat" cmpd="sng" algn="ctr">
                      <a:solidFill>
                        <a:srgbClr val="B1DD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B1DD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B1DD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B1DD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Rectángulo 2">
            <a:extLst>
              <a:ext uri="{FF2B5EF4-FFF2-40B4-BE49-F238E27FC236}">
                <a16:creationId xmlns:a16="http://schemas.microsoft.com/office/drawing/2014/main" id="{3336ACD9-73CA-47F1-B2D6-BE6764149338}"/>
              </a:ext>
            </a:extLst>
          </p:cNvPr>
          <p:cNvSpPr/>
          <p:nvPr/>
        </p:nvSpPr>
        <p:spPr>
          <a:xfrm>
            <a:off x="4255681" y="1518444"/>
            <a:ext cx="167610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000" dirty="0">
                <a:solidFill>
                  <a:schemeClr val="tx1"/>
                </a:solidFill>
                <a:latin typeface="Chivo Bold" panose="00000500000000000000" pitchFamily="2" charset="0"/>
              </a:rPr>
              <a:t>Hasta 21.04.20</a:t>
            </a:r>
          </a:p>
        </p:txBody>
      </p:sp>
      <p:sp>
        <p:nvSpPr>
          <p:cNvPr id="34" name="Rectángulo 2">
            <a:extLst>
              <a:ext uri="{FF2B5EF4-FFF2-40B4-BE49-F238E27FC236}">
                <a16:creationId xmlns:a16="http://schemas.microsoft.com/office/drawing/2014/main" id="{3336ACD9-73CA-47F1-B2D6-BE6764149338}"/>
              </a:ext>
            </a:extLst>
          </p:cNvPr>
          <p:cNvSpPr/>
          <p:nvPr/>
        </p:nvSpPr>
        <p:spPr>
          <a:xfrm>
            <a:off x="6724488" y="1503140"/>
            <a:ext cx="167610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000" dirty="0">
                <a:solidFill>
                  <a:schemeClr val="tx1"/>
                </a:solidFill>
                <a:latin typeface="Chivo Bold" panose="00000500000000000000" pitchFamily="2" charset="0"/>
              </a:rPr>
              <a:t>Desde 22.04.20</a:t>
            </a:r>
          </a:p>
        </p:txBody>
      </p:sp>
      <p:sp>
        <p:nvSpPr>
          <p:cNvPr id="35" name="Rectángulo 18">
            <a:extLst>
              <a:ext uri="{FF2B5EF4-FFF2-40B4-BE49-F238E27FC236}">
                <a16:creationId xmlns:a16="http://schemas.microsoft.com/office/drawing/2014/main" id="{79A24F88-8FC1-4D80-9D18-DCD03C2BE3CF}"/>
              </a:ext>
            </a:extLst>
          </p:cNvPr>
          <p:cNvSpPr/>
          <p:nvPr/>
        </p:nvSpPr>
        <p:spPr>
          <a:xfrm>
            <a:off x="2716926" y="3461402"/>
            <a:ext cx="5614654" cy="726206"/>
          </a:xfrm>
          <a:prstGeom prst="rect">
            <a:avLst/>
          </a:prstGeom>
          <a:solidFill>
            <a:srgbClr val="B1DDE8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5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6" name="Elipse 19">
            <a:extLst>
              <a:ext uri="{FF2B5EF4-FFF2-40B4-BE49-F238E27FC236}">
                <a16:creationId xmlns:a16="http://schemas.microsoft.com/office/drawing/2014/main" id="{E5A96EAA-A2DE-4361-8C7F-B67E3650125B}"/>
              </a:ext>
            </a:extLst>
          </p:cNvPr>
          <p:cNvSpPr/>
          <p:nvPr/>
        </p:nvSpPr>
        <p:spPr>
          <a:xfrm>
            <a:off x="2261454" y="3464405"/>
            <a:ext cx="729487" cy="729487"/>
          </a:xfrm>
          <a:prstGeom prst="ellipse">
            <a:avLst/>
          </a:prstGeom>
          <a:solidFill>
            <a:schemeClr val="bg1"/>
          </a:solidFill>
          <a:ln w="19050" cap="flat">
            <a:solidFill>
              <a:srgbClr val="B1DDE8"/>
            </a:solidFill>
            <a:miter lim="400000"/>
          </a:ln>
          <a:effectLst>
            <a:outerShdw blurRad="38100" dist="25400" dir="5400000" rotWithShape="0">
              <a:srgbClr val="000000">
                <a:alpha val="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5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7" name="Rectángulo 1">
            <a:extLst>
              <a:ext uri="{FF2B5EF4-FFF2-40B4-BE49-F238E27FC236}">
                <a16:creationId xmlns:a16="http://schemas.microsoft.com/office/drawing/2014/main" id="{A57235AF-3B00-4F34-9B10-67EC2CF142A0}"/>
              </a:ext>
            </a:extLst>
          </p:cNvPr>
          <p:cNvSpPr/>
          <p:nvPr/>
        </p:nvSpPr>
        <p:spPr>
          <a:xfrm>
            <a:off x="2990941" y="3507706"/>
            <a:ext cx="509327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0" algn="just"/>
            <a:r>
              <a:rPr lang="es-ES" sz="900" dirty="0">
                <a:latin typeface="Chivo Bold"/>
              </a:rPr>
              <a:t>Para la acreditación de la destrucción de existencias realizada durante el Estado de Emergencia, bastará la presentación del informe técnico y la comunicación, sin importar el valor de las existencias. Entre el 22.04.20 hasta 31.07.20 se acredita con informe y comunicación por correo.</a:t>
            </a:r>
          </a:p>
          <a:p>
            <a:pPr lvl="1" indent="0" algn="just"/>
            <a:endParaRPr lang="es-ES" sz="900" dirty="0">
              <a:latin typeface="Chivo Bold"/>
            </a:endParaRPr>
          </a:p>
        </p:txBody>
      </p:sp>
      <p:pic>
        <p:nvPicPr>
          <p:cNvPr id="39" name="Gráfico 39">
            <a:extLst>
              <a:ext uri="{FF2B5EF4-FFF2-40B4-BE49-F238E27FC236}">
                <a16:creationId xmlns:a16="http://schemas.microsoft.com/office/drawing/2014/main" id="{47AAB4A5-65BD-42E8-A9C1-1DAE94B062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02359" y="3601132"/>
            <a:ext cx="4476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6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22D9052-03DC-4C89-A1E4-27E8BE0C4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" y="0"/>
            <a:ext cx="1781175" cy="5143500"/>
          </a:xfrm>
          <a:prstGeom prst="rect">
            <a:avLst/>
          </a:prstGeom>
        </p:spPr>
      </p:pic>
      <p:pic>
        <p:nvPicPr>
          <p:cNvPr id="37" name="Imagen 36" descr="Imagen que contiene camioneta, alimentos, gente&#10;&#10;Descripción generada automáticamente">
            <a:extLst>
              <a:ext uri="{FF2B5EF4-FFF2-40B4-BE49-F238E27FC236}">
                <a16:creationId xmlns:a16="http://schemas.microsoft.com/office/drawing/2014/main" id="{CE46F198-F948-40AA-9C59-7B380ED87A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78" y="319643"/>
            <a:ext cx="943221" cy="971605"/>
          </a:xfrm>
          <a:prstGeom prst="rect">
            <a:avLst/>
          </a:prstGeom>
        </p:spPr>
      </p:pic>
      <p:sp>
        <p:nvSpPr>
          <p:cNvPr id="92" name="Google Shape;92;p2"/>
          <p:cNvSpPr/>
          <p:nvPr/>
        </p:nvSpPr>
        <p:spPr>
          <a:xfrm>
            <a:off x="0" y="4955387"/>
            <a:ext cx="9144000" cy="210416"/>
          </a:xfrm>
          <a:prstGeom prst="rect">
            <a:avLst/>
          </a:prstGeom>
          <a:solidFill>
            <a:srgbClr val="B1DDE8"/>
          </a:solidFill>
          <a:ln>
            <a:noFill/>
          </a:ln>
        </p:spPr>
        <p:txBody>
          <a:bodyPr spcFirstLastPara="1" wrap="square" lIns="28350" tIns="14175" rIns="28350" bIns="141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8"/>
            </a:pPr>
            <a:endParaRPr sz="558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Google Shape;139;g7f064d164b_0_16">
            <a:extLst>
              <a:ext uri="{FF2B5EF4-FFF2-40B4-BE49-F238E27FC236}">
                <a16:creationId xmlns:a16="http://schemas.microsoft.com/office/drawing/2014/main" id="{67A43718-5E07-45C8-B5FD-828AA4DD7E61}"/>
              </a:ext>
            </a:extLst>
          </p:cNvPr>
          <p:cNvSpPr/>
          <p:nvPr/>
        </p:nvSpPr>
        <p:spPr>
          <a:xfrm rot="10800000">
            <a:off x="3044440" y="684507"/>
            <a:ext cx="4829564" cy="817370"/>
          </a:xfrm>
          <a:prstGeom prst="rect">
            <a:avLst/>
          </a:prstGeom>
          <a:noFill/>
          <a:ln w="19050" cap="flat" cmpd="sng">
            <a:solidFill>
              <a:srgbClr val="B4DC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84" tIns="34284" rIns="34284" bIns="34284" anchor="ctr" anchorCtr="0">
            <a:noAutofit/>
          </a:bodyPr>
          <a:lstStyle/>
          <a:p>
            <a:endParaRPr sz="225"/>
          </a:p>
        </p:txBody>
      </p:sp>
      <p:sp>
        <p:nvSpPr>
          <p:cNvPr id="30" name="Google Shape;140;g7f064d164b_0_16">
            <a:extLst>
              <a:ext uri="{FF2B5EF4-FFF2-40B4-BE49-F238E27FC236}">
                <a16:creationId xmlns:a16="http://schemas.microsoft.com/office/drawing/2014/main" id="{BE2C38E2-6837-42E6-8A79-51FD84FCDCC7}"/>
              </a:ext>
            </a:extLst>
          </p:cNvPr>
          <p:cNvSpPr/>
          <p:nvPr/>
        </p:nvSpPr>
        <p:spPr>
          <a:xfrm rot="16200000">
            <a:off x="2726739" y="970212"/>
            <a:ext cx="226463" cy="195863"/>
          </a:xfrm>
          <a:prstGeom prst="triangle">
            <a:avLst>
              <a:gd name="adj" fmla="val 50000"/>
            </a:avLst>
          </a:prstGeom>
          <a:solidFill>
            <a:srgbClr val="B4DCD7"/>
          </a:solidFill>
          <a:ln>
            <a:noFill/>
          </a:ln>
        </p:spPr>
        <p:txBody>
          <a:bodyPr spcFirstLastPara="1" wrap="square" lIns="34284" tIns="34284" rIns="34284" bIns="34284" anchor="ctr" anchorCtr="0">
            <a:noAutofit/>
          </a:bodyPr>
          <a:lstStyle/>
          <a:p>
            <a:endParaRPr sz="225"/>
          </a:p>
        </p:txBody>
      </p:sp>
      <p:sp>
        <p:nvSpPr>
          <p:cNvPr id="31" name="Google Shape;141;g7f064d164b_0_16">
            <a:extLst>
              <a:ext uri="{FF2B5EF4-FFF2-40B4-BE49-F238E27FC236}">
                <a16:creationId xmlns:a16="http://schemas.microsoft.com/office/drawing/2014/main" id="{7752CAE8-E976-4189-9413-D49DEABEDBE8}"/>
              </a:ext>
            </a:extLst>
          </p:cNvPr>
          <p:cNvSpPr/>
          <p:nvPr/>
        </p:nvSpPr>
        <p:spPr>
          <a:xfrm rot="16200000">
            <a:off x="2602317" y="1059748"/>
            <a:ext cx="817367" cy="66884"/>
          </a:xfrm>
          <a:prstGeom prst="rect">
            <a:avLst/>
          </a:prstGeom>
          <a:solidFill>
            <a:srgbClr val="B4DCD7"/>
          </a:solidFill>
          <a:ln w="19050">
            <a:solidFill>
              <a:srgbClr val="B1DDE8"/>
            </a:solidFill>
          </a:ln>
        </p:spPr>
        <p:txBody>
          <a:bodyPr spcFirstLastPara="1" wrap="square" lIns="34284" tIns="34284" rIns="34284" bIns="34284" anchor="ctr" anchorCtr="0">
            <a:noAutofit/>
          </a:bodyPr>
          <a:lstStyle/>
          <a:p>
            <a:endParaRPr sz="225"/>
          </a:p>
        </p:txBody>
      </p:sp>
      <p:sp>
        <p:nvSpPr>
          <p:cNvPr id="32" name="Google Shape;142;g7f064d164b_0_16">
            <a:extLst>
              <a:ext uri="{FF2B5EF4-FFF2-40B4-BE49-F238E27FC236}">
                <a16:creationId xmlns:a16="http://schemas.microsoft.com/office/drawing/2014/main" id="{193CF7D9-2A5D-4E80-88A6-B21FA9E712C3}"/>
              </a:ext>
            </a:extLst>
          </p:cNvPr>
          <p:cNvSpPr txBox="1"/>
          <p:nvPr/>
        </p:nvSpPr>
        <p:spPr>
          <a:xfrm>
            <a:off x="3099814" y="684507"/>
            <a:ext cx="4718816" cy="606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34284" rIns="34284" bIns="34284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300"/>
              </a:spcAft>
            </a:pPr>
            <a:r>
              <a:rPr lang="es-PE" sz="800" b="1" dirty="0">
                <a:solidFill>
                  <a:schemeClr val="tx1"/>
                </a:solidFill>
                <a:latin typeface="Chivo Light" panose="00000500000000000000" pitchFamily="2" charset="0"/>
              </a:rPr>
              <a:t>DU</a:t>
            </a:r>
            <a:r>
              <a:rPr lang="es-PE" sz="800" dirty="0">
                <a:solidFill>
                  <a:schemeClr val="tx1"/>
                </a:solidFill>
                <a:latin typeface="Chivo Light" panose="00000500000000000000" pitchFamily="2" charset="0"/>
              </a:rPr>
              <a:t> </a:t>
            </a:r>
            <a:r>
              <a:rPr lang="es-PE" sz="800" b="1" dirty="0" err="1">
                <a:solidFill>
                  <a:schemeClr val="tx1"/>
                </a:solidFill>
                <a:latin typeface="Chivo Light" panose="00000500000000000000" pitchFamily="2" charset="0"/>
              </a:rPr>
              <a:t>N°</a:t>
            </a:r>
            <a:r>
              <a:rPr lang="es-PE" sz="800" b="1" dirty="0">
                <a:solidFill>
                  <a:schemeClr val="tx1"/>
                </a:solidFill>
                <a:latin typeface="Chivo Light" panose="00000500000000000000" pitchFamily="2" charset="0"/>
              </a:rPr>
              <a:t> 026-2020, DS </a:t>
            </a:r>
            <a:r>
              <a:rPr lang="es-PE" sz="800" b="1" dirty="0" err="1">
                <a:solidFill>
                  <a:schemeClr val="tx1"/>
                </a:solidFill>
                <a:latin typeface="Chivo Light" panose="00000500000000000000" pitchFamily="2" charset="0"/>
              </a:rPr>
              <a:t>N°</a:t>
            </a:r>
            <a:r>
              <a:rPr lang="es-PE" sz="800" b="1" dirty="0">
                <a:solidFill>
                  <a:schemeClr val="tx1"/>
                </a:solidFill>
                <a:latin typeface="Chivo Light" panose="00000500000000000000" pitchFamily="2" charset="0"/>
              </a:rPr>
              <a:t> 076-2020-PCM y DS </a:t>
            </a:r>
            <a:r>
              <a:rPr lang="es-PE" sz="800" b="1" dirty="0" err="1">
                <a:solidFill>
                  <a:schemeClr val="tx1"/>
                </a:solidFill>
                <a:latin typeface="Chivo Light" panose="00000500000000000000" pitchFamily="2" charset="0"/>
              </a:rPr>
              <a:t>N°</a:t>
            </a:r>
            <a:r>
              <a:rPr lang="es-PE" sz="800" b="1" dirty="0">
                <a:solidFill>
                  <a:schemeClr val="tx1"/>
                </a:solidFill>
                <a:latin typeface="Chivo Light" panose="00000500000000000000" pitchFamily="2" charset="0"/>
              </a:rPr>
              <a:t> 087-2020-PCM</a:t>
            </a:r>
          </a:p>
          <a:p>
            <a:pPr lvl="0">
              <a:spcBef>
                <a:spcPts val="0"/>
              </a:spcBef>
              <a:spcAft>
                <a:spcPts val="300"/>
              </a:spcAft>
            </a:pPr>
            <a:r>
              <a:rPr lang="es-ES" sz="800" dirty="0">
                <a:solidFill>
                  <a:schemeClr val="tx1"/>
                </a:solidFill>
                <a:latin typeface="Chivo Light" panose="00000500000000000000" pitchFamily="2" charset="0"/>
              </a:rPr>
              <a:t>Se suspende cómputo de plazos de tramitación de los </a:t>
            </a:r>
            <a:r>
              <a:rPr lang="es-ES" sz="800" b="1" dirty="0">
                <a:solidFill>
                  <a:schemeClr val="tx1"/>
                </a:solidFill>
                <a:latin typeface="Chivo Light" panose="00000500000000000000" pitchFamily="2" charset="0"/>
              </a:rPr>
              <a:t>procedimientos administrativos con silencio positivo y negativo </a:t>
            </a:r>
            <a:r>
              <a:rPr lang="es-ES" sz="800" dirty="0">
                <a:solidFill>
                  <a:schemeClr val="tx1"/>
                </a:solidFill>
                <a:latin typeface="Chivo Light" panose="00000500000000000000" pitchFamily="2" charset="0"/>
              </a:rPr>
              <a:t>por treinta (30) días hábiles y quince (15) días hábiles adicionales.</a:t>
            </a:r>
          </a:p>
          <a:p>
            <a:pPr lvl="0">
              <a:spcBef>
                <a:spcPts val="0"/>
              </a:spcBef>
              <a:spcAft>
                <a:spcPts val="300"/>
              </a:spcAft>
            </a:pPr>
            <a:r>
              <a:rPr lang="es-ES" sz="800" dirty="0">
                <a:solidFill>
                  <a:schemeClr val="tx1"/>
                </a:solidFill>
                <a:latin typeface="Chivo Light" panose="00000500000000000000" pitchFamily="2" charset="0"/>
              </a:rPr>
              <a:t> Desde el 16.03.20 hasta el</a:t>
            </a:r>
            <a:r>
              <a:rPr lang="es-ES" sz="800" b="1" dirty="0">
                <a:solidFill>
                  <a:schemeClr val="tx1"/>
                </a:solidFill>
                <a:latin typeface="Chivo Light" panose="00000500000000000000" pitchFamily="2" charset="0"/>
              </a:rPr>
              <a:t> </a:t>
            </a:r>
            <a:r>
              <a:rPr lang="es-ES" sz="800" dirty="0">
                <a:solidFill>
                  <a:schemeClr val="tx1"/>
                </a:solidFill>
                <a:latin typeface="Chivo Light" panose="00000500000000000000" pitchFamily="2" charset="0"/>
              </a:rPr>
              <a:t>10.06.20. </a:t>
            </a:r>
            <a:endParaRPr lang="es-PE" sz="800" dirty="0">
              <a:solidFill>
                <a:schemeClr val="tx1"/>
              </a:solidFill>
              <a:latin typeface="Chivo Light" panose="00000500000000000000" pitchFamily="2" charset="0"/>
            </a:endParaRPr>
          </a:p>
        </p:txBody>
      </p:sp>
      <p:sp>
        <p:nvSpPr>
          <p:cNvPr id="33" name="Google Shape;137;g7f064d164b_0_16">
            <a:extLst>
              <a:ext uri="{FF2B5EF4-FFF2-40B4-BE49-F238E27FC236}">
                <a16:creationId xmlns:a16="http://schemas.microsoft.com/office/drawing/2014/main" id="{F354D4E3-387B-4554-B6EB-9518F0E7B121}"/>
              </a:ext>
            </a:extLst>
          </p:cNvPr>
          <p:cNvSpPr/>
          <p:nvPr/>
        </p:nvSpPr>
        <p:spPr>
          <a:xfrm rot="10800000">
            <a:off x="2053688" y="810961"/>
            <a:ext cx="546479" cy="546479"/>
          </a:xfrm>
          <a:prstGeom prst="ellipse">
            <a:avLst/>
          </a:prstGeom>
          <a:noFill/>
          <a:ln w="28575" cap="flat" cmpd="sng">
            <a:solidFill>
              <a:srgbClr val="B4DC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84" tIns="34284" rIns="34284" bIns="34284" anchor="ctr" anchorCtr="0">
            <a:noAutofit/>
          </a:bodyPr>
          <a:lstStyle/>
          <a:p>
            <a:endParaRPr sz="225" dirty="0"/>
          </a:p>
        </p:txBody>
      </p:sp>
      <p:sp>
        <p:nvSpPr>
          <p:cNvPr id="34" name="Google Shape;138;g7f064d164b_0_16">
            <a:extLst>
              <a:ext uri="{FF2B5EF4-FFF2-40B4-BE49-F238E27FC236}">
                <a16:creationId xmlns:a16="http://schemas.microsoft.com/office/drawing/2014/main" id="{B16A9B87-6D09-4FF2-81B7-41803CCC37CC}"/>
              </a:ext>
            </a:extLst>
          </p:cNvPr>
          <p:cNvSpPr/>
          <p:nvPr/>
        </p:nvSpPr>
        <p:spPr>
          <a:xfrm rot="10800000">
            <a:off x="2109441" y="866714"/>
            <a:ext cx="434972" cy="434972"/>
          </a:xfrm>
          <a:prstGeom prst="ellipse">
            <a:avLst/>
          </a:prstGeom>
          <a:solidFill>
            <a:srgbClr val="B4DCD7"/>
          </a:solidFill>
          <a:ln>
            <a:noFill/>
          </a:ln>
        </p:spPr>
        <p:txBody>
          <a:bodyPr spcFirstLastPara="1" wrap="square" lIns="34284" tIns="34284" rIns="34284" bIns="34284" anchor="ctr" anchorCtr="0">
            <a:noAutofit/>
          </a:bodyPr>
          <a:lstStyle/>
          <a:p>
            <a:endParaRPr sz="225"/>
          </a:p>
        </p:txBody>
      </p:sp>
      <p:sp>
        <p:nvSpPr>
          <p:cNvPr id="35" name="Google Shape;139;g7f064d164b_0_16">
            <a:extLst>
              <a:ext uri="{FF2B5EF4-FFF2-40B4-BE49-F238E27FC236}">
                <a16:creationId xmlns:a16="http://schemas.microsoft.com/office/drawing/2014/main" id="{EBA115BD-F4F5-4354-85FA-C3E095C892A9}"/>
              </a:ext>
            </a:extLst>
          </p:cNvPr>
          <p:cNvSpPr/>
          <p:nvPr/>
        </p:nvSpPr>
        <p:spPr>
          <a:xfrm rot="10800000">
            <a:off x="2985697" y="1501877"/>
            <a:ext cx="4894302" cy="789751"/>
          </a:xfrm>
          <a:prstGeom prst="rect">
            <a:avLst/>
          </a:prstGeom>
          <a:noFill/>
          <a:ln w="19050" cap="flat" cmpd="sng">
            <a:solidFill>
              <a:srgbClr val="B1DD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84" tIns="34284" rIns="34284" bIns="34284" anchor="ctr" anchorCtr="0">
            <a:noAutofit/>
          </a:bodyPr>
          <a:lstStyle/>
          <a:p>
            <a:endParaRPr sz="225"/>
          </a:p>
        </p:txBody>
      </p:sp>
      <p:sp>
        <p:nvSpPr>
          <p:cNvPr id="36" name="Google Shape;140;g7f064d164b_0_16">
            <a:extLst>
              <a:ext uri="{FF2B5EF4-FFF2-40B4-BE49-F238E27FC236}">
                <a16:creationId xmlns:a16="http://schemas.microsoft.com/office/drawing/2014/main" id="{CE75FE99-4B25-4358-B188-9E6A79627A6B}"/>
              </a:ext>
            </a:extLst>
          </p:cNvPr>
          <p:cNvSpPr/>
          <p:nvPr/>
        </p:nvSpPr>
        <p:spPr>
          <a:xfrm rot="5400000">
            <a:off x="7856562" y="1785340"/>
            <a:ext cx="226463" cy="195863"/>
          </a:xfrm>
          <a:prstGeom prst="triangle">
            <a:avLst>
              <a:gd name="adj" fmla="val 50000"/>
            </a:avLst>
          </a:prstGeom>
          <a:solidFill>
            <a:srgbClr val="B1DDE8"/>
          </a:solidFill>
          <a:ln>
            <a:noFill/>
          </a:ln>
        </p:spPr>
        <p:txBody>
          <a:bodyPr spcFirstLastPara="1" wrap="square" lIns="34284" tIns="34284" rIns="34284" bIns="34284" anchor="ctr" anchorCtr="0">
            <a:noAutofit/>
          </a:bodyPr>
          <a:lstStyle/>
          <a:p>
            <a:endParaRPr sz="225"/>
          </a:p>
        </p:txBody>
      </p:sp>
      <p:sp>
        <p:nvSpPr>
          <p:cNvPr id="38" name="Google Shape;141;g7f064d164b_0_16">
            <a:extLst>
              <a:ext uri="{FF2B5EF4-FFF2-40B4-BE49-F238E27FC236}">
                <a16:creationId xmlns:a16="http://schemas.microsoft.com/office/drawing/2014/main" id="{382868AC-5B41-4572-9963-3C1141860FB8}"/>
              </a:ext>
            </a:extLst>
          </p:cNvPr>
          <p:cNvSpPr/>
          <p:nvPr/>
        </p:nvSpPr>
        <p:spPr>
          <a:xfrm rot="16200000">
            <a:off x="7421150" y="1852352"/>
            <a:ext cx="789750" cy="115961"/>
          </a:xfrm>
          <a:prstGeom prst="rect">
            <a:avLst/>
          </a:prstGeom>
          <a:solidFill>
            <a:srgbClr val="B1DDE8"/>
          </a:solidFill>
          <a:ln w="19050">
            <a:solidFill>
              <a:srgbClr val="B1DDE8"/>
            </a:solidFill>
          </a:ln>
        </p:spPr>
        <p:txBody>
          <a:bodyPr spcFirstLastPara="1" wrap="square" lIns="34284" tIns="34284" rIns="34284" bIns="34284" anchor="ctr" anchorCtr="0">
            <a:noAutofit/>
          </a:bodyPr>
          <a:lstStyle/>
          <a:p>
            <a:endParaRPr sz="225"/>
          </a:p>
        </p:txBody>
      </p:sp>
      <p:sp>
        <p:nvSpPr>
          <p:cNvPr id="39" name="Google Shape;142;g7f064d164b_0_16">
            <a:extLst>
              <a:ext uri="{FF2B5EF4-FFF2-40B4-BE49-F238E27FC236}">
                <a16:creationId xmlns:a16="http://schemas.microsoft.com/office/drawing/2014/main" id="{B74F1454-6217-40E7-BE2B-5B07008468BA}"/>
              </a:ext>
            </a:extLst>
          </p:cNvPr>
          <p:cNvSpPr txBox="1"/>
          <p:nvPr/>
        </p:nvSpPr>
        <p:spPr>
          <a:xfrm>
            <a:off x="3044439" y="1576673"/>
            <a:ext cx="4744125" cy="769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34284" rIns="34284" bIns="34284" anchor="t" anchorCtr="0">
            <a:noAutofit/>
          </a:bodyPr>
          <a:lstStyle/>
          <a:p>
            <a:pPr lvl="0">
              <a:spcAft>
                <a:spcPts val="300"/>
              </a:spcAft>
            </a:pPr>
            <a:r>
              <a:rPr lang="es-PE" sz="800" b="1" dirty="0">
                <a:solidFill>
                  <a:schemeClr val="tx1"/>
                </a:solidFill>
                <a:latin typeface="Chivo Light" panose="00000500000000000000" pitchFamily="2" charset="0"/>
              </a:rPr>
              <a:t>DU y DS </a:t>
            </a:r>
            <a:r>
              <a:rPr lang="es-PE" sz="800" b="1" dirty="0" err="1">
                <a:solidFill>
                  <a:schemeClr val="tx1"/>
                </a:solidFill>
                <a:latin typeface="Chivo Light" panose="00000500000000000000" pitchFamily="2" charset="0"/>
              </a:rPr>
              <a:t>N°</a:t>
            </a:r>
            <a:r>
              <a:rPr lang="es-PE" sz="800" b="1" dirty="0">
                <a:solidFill>
                  <a:schemeClr val="tx1"/>
                </a:solidFill>
                <a:latin typeface="Chivo Light" panose="00000500000000000000" pitchFamily="2" charset="0"/>
              </a:rPr>
              <a:t> 087-2020-PCM</a:t>
            </a:r>
          </a:p>
          <a:p>
            <a:pPr lvl="0">
              <a:spcAft>
                <a:spcPts val="300"/>
              </a:spcAft>
            </a:pPr>
            <a:r>
              <a:rPr lang="es-PE" sz="800" b="1" dirty="0">
                <a:solidFill>
                  <a:schemeClr val="tx1"/>
                </a:solidFill>
                <a:latin typeface="Chivo Light" panose="00000500000000000000" pitchFamily="2" charset="0"/>
              </a:rPr>
              <a:t> </a:t>
            </a:r>
            <a:r>
              <a:rPr lang="es-ES" sz="800" dirty="0">
                <a:solidFill>
                  <a:schemeClr val="tx1"/>
                </a:solidFill>
                <a:latin typeface="Chivo Light" panose="00000500000000000000" pitchFamily="2" charset="0"/>
              </a:rPr>
              <a:t>Se suspende cómputo de los plazos de </a:t>
            </a:r>
            <a:r>
              <a:rPr lang="es-ES" sz="800" b="1" dirty="0">
                <a:solidFill>
                  <a:schemeClr val="tx1"/>
                </a:solidFill>
                <a:latin typeface="Chivo Light" panose="00000500000000000000" pitchFamily="2" charset="0"/>
              </a:rPr>
              <a:t>inicio </a:t>
            </a:r>
            <a:r>
              <a:rPr lang="es-ES" sz="800" dirty="0">
                <a:solidFill>
                  <a:schemeClr val="tx1"/>
                </a:solidFill>
                <a:latin typeface="Chivo Light" panose="00000500000000000000" pitchFamily="2" charset="0"/>
              </a:rPr>
              <a:t>y de tramitación de los </a:t>
            </a:r>
            <a:r>
              <a:rPr lang="es-ES" sz="800" b="1" dirty="0">
                <a:solidFill>
                  <a:schemeClr val="tx1"/>
                </a:solidFill>
                <a:latin typeface="Chivo Light" panose="00000500000000000000" pitchFamily="2" charset="0"/>
              </a:rPr>
              <a:t>procedimientos administrativos y de cualquier índole </a:t>
            </a:r>
            <a:r>
              <a:rPr lang="es-ES" sz="800" dirty="0">
                <a:solidFill>
                  <a:schemeClr val="tx1"/>
                </a:solidFill>
                <a:latin typeface="Chivo Light" panose="00000500000000000000" pitchFamily="2" charset="0"/>
              </a:rPr>
              <a:t>por treinta (30) días hábiles. </a:t>
            </a:r>
          </a:p>
          <a:p>
            <a:pPr lvl="0">
              <a:spcAft>
                <a:spcPts val="300"/>
              </a:spcAft>
            </a:pPr>
            <a:r>
              <a:rPr lang="es-ES" sz="800" dirty="0">
                <a:solidFill>
                  <a:schemeClr val="tx1"/>
                </a:solidFill>
                <a:latin typeface="Chivo Light" panose="00000500000000000000" pitchFamily="2" charset="0"/>
              </a:rPr>
              <a:t>Desde el 23.03.20 hasta el 10.06.20. </a:t>
            </a:r>
            <a:endParaRPr lang="es-PE" sz="800" dirty="0">
              <a:solidFill>
                <a:schemeClr val="tx1"/>
              </a:solidFill>
              <a:latin typeface="Chivo Light" panose="00000500000000000000" pitchFamily="2" charset="0"/>
            </a:endParaRPr>
          </a:p>
        </p:txBody>
      </p:sp>
      <p:sp>
        <p:nvSpPr>
          <p:cNvPr id="40" name="Google Shape;137;g7f064d164b_0_16">
            <a:extLst>
              <a:ext uri="{FF2B5EF4-FFF2-40B4-BE49-F238E27FC236}">
                <a16:creationId xmlns:a16="http://schemas.microsoft.com/office/drawing/2014/main" id="{62E0FD38-55A3-4142-8167-E40C978FE041}"/>
              </a:ext>
            </a:extLst>
          </p:cNvPr>
          <p:cNvSpPr/>
          <p:nvPr/>
        </p:nvSpPr>
        <p:spPr>
          <a:xfrm rot="10800000">
            <a:off x="8147948" y="1603817"/>
            <a:ext cx="546479" cy="546479"/>
          </a:xfrm>
          <a:prstGeom prst="ellipse">
            <a:avLst/>
          </a:prstGeom>
          <a:noFill/>
          <a:ln w="28575" cap="flat" cmpd="sng">
            <a:solidFill>
              <a:srgbClr val="B1DD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84" tIns="34284" rIns="34284" bIns="34284" anchor="ctr" anchorCtr="0">
            <a:noAutofit/>
          </a:bodyPr>
          <a:lstStyle/>
          <a:p>
            <a:endParaRPr sz="225" dirty="0"/>
          </a:p>
        </p:txBody>
      </p:sp>
      <p:sp>
        <p:nvSpPr>
          <p:cNvPr id="41" name="Google Shape;138;g7f064d164b_0_16">
            <a:extLst>
              <a:ext uri="{FF2B5EF4-FFF2-40B4-BE49-F238E27FC236}">
                <a16:creationId xmlns:a16="http://schemas.microsoft.com/office/drawing/2014/main" id="{DE616719-0312-4188-B33F-02CE3D23E951}"/>
              </a:ext>
            </a:extLst>
          </p:cNvPr>
          <p:cNvSpPr/>
          <p:nvPr/>
        </p:nvSpPr>
        <p:spPr>
          <a:xfrm rot="10800000">
            <a:off x="8203701" y="1659570"/>
            <a:ext cx="434972" cy="434972"/>
          </a:xfrm>
          <a:prstGeom prst="ellipse">
            <a:avLst/>
          </a:prstGeom>
          <a:solidFill>
            <a:srgbClr val="B1DDE8"/>
          </a:solidFill>
          <a:ln>
            <a:noFill/>
          </a:ln>
        </p:spPr>
        <p:txBody>
          <a:bodyPr spcFirstLastPara="1" wrap="square" lIns="34284" tIns="34284" rIns="34284" bIns="34284" anchor="ctr" anchorCtr="0">
            <a:noAutofit/>
          </a:bodyPr>
          <a:lstStyle/>
          <a:p>
            <a:endParaRPr sz="225"/>
          </a:p>
        </p:txBody>
      </p:sp>
      <p:sp>
        <p:nvSpPr>
          <p:cNvPr id="42" name="Google Shape;139;g7f064d164b_0_16">
            <a:extLst>
              <a:ext uri="{FF2B5EF4-FFF2-40B4-BE49-F238E27FC236}">
                <a16:creationId xmlns:a16="http://schemas.microsoft.com/office/drawing/2014/main" id="{89CDE7FE-811B-432D-AE48-050F1D6FC41D}"/>
              </a:ext>
            </a:extLst>
          </p:cNvPr>
          <p:cNvSpPr/>
          <p:nvPr/>
        </p:nvSpPr>
        <p:spPr>
          <a:xfrm rot="10800000">
            <a:off x="3042298" y="2305209"/>
            <a:ext cx="4829560" cy="804814"/>
          </a:xfrm>
          <a:prstGeom prst="rect">
            <a:avLst/>
          </a:prstGeom>
          <a:noFill/>
          <a:ln w="19050" cap="flat" cmpd="sng">
            <a:solidFill>
              <a:srgbClr val="D4BE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84" tIns="34284" rIns="34284" bIns="34284" anchor="ctr" anchorCtr="0">
            <a:noAutofit/>
          </a:bodyPr>
          <a:lstStyle/>
          <a:p>
            <a:endParaRPr sz="225"/>
          </a:p>
        </p:txBody>
      </p:sp>
      <p:sp>
        <p:nvSpPr>
          <p:cNvPr id="43" name="Google Shape;140;g7f064d164b_0_16">
            <a:extLst>
              <a:ext uri="{FF2B5EF4-FFF2-40B4-BE49-F238E27FC236}">
                <a16:creationId xmlns:a16="http://schemas.microsoft.com/office/drawing/2014/main" id="{92EF8CF8-E957-4642-B528-7049D913C220}"/>
              </a:ext>
            </a:extLst>
          </p:cNvPr>
          <p:cNvSpPr/>
          <p:nvPr/>
        </p:nvSpPr>
        <p:spPr>
          <a:xfrm rot="16200000">
            <a:off x="2726740" y="2580240"/>
            <a:ext cx="226463" cy="195863"/>
          </a:xfrm>
          <a:prstGeom prst="triangle">
            <a:avLst>
              <a:gd name="adj" fmla="val 50000"/>
            </a:avLst>
          </a:prstGeom>
          <a:solidFill>
            <a:srgbClr val="D4BECD"/>
          </a:solidFill>
          <a:ln>
            <a:noFill/>
          </a:ln>
        </p:spPr>
        <p:txBody>
          <a:bodyPr spcFirstLastPara="1" wrap="square" lIns="34284" tIns="34284" rIns="34284" bIns="34284" anchor="ctr" anchorCtr="0">
            <a:noAutofit/>
          </a:bodyPr>
          <a:lstStyle/>
          <a:p>
            <a:endParaRPr sz="225"/>
          </a:p>
        </p:txBody>
      </p:sp>
      <p:sp>
        <p:nvSpPr>
          <p:cNvPr id="46" name="Google Shape;141;g7f064d164b_0_16">
            <a:extLst>
              <a:ext uri="{FF2B5EF4-FFF2-40B4-BE49-F238E27FC236}">
                <a16:creationId xmlns:a16="http://schemas.microsoft.com/office/drawing/2014/main" id="{590D3D42-8714-4DCB-B314-B7D13D9777D7}"/>
              </a:ext>
            </a:extLst>
          </p:cNvPr>
          <p:cNvSpPr/>
          <p:nvPr/>
        </p:nvSpPr>
        <p:spPr>
          <a:xfrm rot="16200000">
            <a:off x="2608595" y="2661469"/>
            <a:ext cx="804814" cy="92293"/>
          </a:xfrm>
          <a:prstGeom prst="rect">
            <a:avLst/>
          </a:prstGeom>
          <a:solidFill>
            <a:srgbClr val="D4BECD"/>
          </a:solidFill>
          <a:ln w="19050">
            <a:solidFill>
              <a:srgbClr val="D2BED2"/>
            </a:solidFill>
          </a:ln>
        </p:spPr>
        <p:txBody>
          <a:bodyPr spcFirstLastPara="1" wrap="square" lIns="34284" tIns="34284" rIns="34284" bIns="34284" anchor="ctr" anchorCtr="0">
            <a:noAutofit/>
          </a:bodyPr>
          <a:lstStyle/>
          <a:p>
            <a:endParaRPr sz="225"/>
          </a:p>
        </p:txBody>
      </p:sp>
      <p:sp>
        <p:nvSpPr>
          <p:cNvPr id="47" name="Google Shape;142;g7f064d164b_0_16">
            <a:extLst>
              <a:ext uri="{FF2B5EF4-FFF2-40B4-BE49-F238E27FC236}">
                <a16:creationId xmlns:a16="http://schemas.microsoft.com/office/drawing/2014/main" id="{CBD0BAC0-3615-4E56-BCD3-FBA6ABC7736E}"/>
              </a:ext>
            </a:extLst>
          </p:cNvPr>
          <p:cNvSpPr txBox="1"/>
          <p:nvPr/>
        </p:nvSpPr>
        <p:spPr>
          <a:xfrm>
            <a:off x="3148052" y="2378955"/>
            <a:ext cx="4725953" cy="74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34284" rIns="34284" bIns="34284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300"/>
              </a:spcAft>
            </a:pPr>
            <a:r>
              <a:rPr lang="es-PE" sz="800" b="1" dirty="0">
                <a:solidFill>
                  <a:schemeClr val="tx1"/>
                </a:solidFill>
                <a:latin typeface="Chivo Light" panose="00000500000000000000" pitchFamily="2" charset="0"/>
              </a:rPr>
              <a:t>Resolución Administrativa</a:t>
            </a:r>
            <a:r>
              <a:rPr lang="es-PE" sz="800" dirty="0">
                <a:solidFill>
                  <a:schemeClr val="tx1"/>
                </a:solidFill>
                <a:latin typeface="Chivo Light" panose="00000500000000000000" pitchFamily="2" charset="0"/>
              </a:rPr>
              <a:t> </a:t>
            </a:r>
            <a:r>
              <a:rPr lang="es-PE" sz="800" b="1" dirty="0" err="1">
                <a:solidFill>
                  <a:schemeClr val="tx1"/>
                </a:solidFill>
                <a:latin typeface="Chivo Light" panose="00000500000000000000" pitchFamily="2" charset="0"/>
              </a:rPr>
              <a:t>N°</a:t>
            </a:r>
            <a:r>
              <a:rPr lang="es-PE" sz="800" b="1" dirty="0">
                <a:solidFill>
                  <a:schemeClr val="tx1"/>
                </a:solidFill>
                <a:latin typeface="Chivo Light" panose="00000500000000000000" pitchFamily="2" charset="0"/>
              </a:rPr>
              <a:t> 115-2020-CE-PJ, 117-2020-CE-PJ, 61-2020-P-CE-PJ y 179-2020-CE-PJ</a:t>
            </a:r>
          </a:p>
          <a:p>
            <a:pPr lvl="0">
              <a:spcBef>
                <a:spcPts val="0"/>
              </a:spcBef>
              <a:spcAft>
                <a:spcPts val="300"/>
              </a:spcAft>
            </a:pPr>
            <a:r>
              <a:rPr lang="es-PE" sz="800" b="1" dirty="0">
                <a:solidFill>
                  <a:schemeClr val="tx1"/>
                </a:solidFill>
                <a:latin typeface="Chivo Light" panose="00000500000000000000" pitchFamily="2" charset="0"/>
              </a:rPr>
              <a:t> </a:t>
            </a:r>
            <a:r>
              <a:rPr lang="es-ES" sz="800" dirty="0">
                <a:solidFill>
                  <a:schemeClr val="tx1"/>
                </a:solidFill>
                <a:latin typeface="Chivo Light" panose="00000500000000000000" pitchFamily="2" charset="0"/>
              </a:rPr>
              <a:t>Suspensión de las labores del Poder Judicial y de los </a:t>
            </a:r>
            <a:r>
              <a:rPr lang="es-ES" sz="800" b="1" dirty="0">
                <a:solidFill>
                  <a:schemeClr val="tx1"/>
                </a:solidFill>
                <a:latin typeface="Chivo Light" panose="00000500000000000000" pitchFamily="2" charset="0"/>
              </a:rPr>
              <a:t>plazos procesales</a:t>
            </a:r>
            <a:r>
              <a:rPr lang="es-ES" sz="800" dirty="0">
                <a:solidFill>
                  <a:schemeClr val="tx1"/>
                </a:solidFill>
                <a:latin typeface="Chivo Light" panose="00000500000000000000" pitchFamily="2" charset="0"/>
              </a:rPr>
              <a:t>. </a:t>
            </a:r>
          </a:p>
          <a:p>
            <a:pPr lvl="0">
              <a:spcBef>
                <a:spcPts val="0"/>
              </a:spcBef>
              <a:spcAft>
                <a:spcPts val="300"/>
              </a:spcAft>
            </a:pPr>
            <a:r>
              <a:rPr lang="es-ES" sz="800" dirty="0">
                <a:solidFill>
                  <a:schemeClr val="tx1"/>
                </a:solidFill>
                <a:latin typeface="Chivo Light" panose="00000500000000000000" pitchFamily="2" charset="0"/>
              </a:rPr>
              <a:t>Desde el 16.03.20 al 30.06.20</a:t>
            </a:r>
            <a:r>
              <a:rPr lang="es-ES" sz="800" dirty="0">
                <a:latin typeface="Chivo Light" panose="00000500000000000000" pitchFamily="2" charset="0"/>
              </a:rPr>
              <a:t>, salvo en determinados Distritos Judiciales.</a:t>
            </a:r>
            <a:r>
              <a:rPr lang="es-ES" sz="800" b="1" dirty="0">
                <a:latin typeface="Chivo Light" panose="00000500000000000000" pitchFamily="2" charset="0"/>
              </a:rPr>
              <a:t> </a:t>
            </a:r>
            <a:endParaRPr lang="es-PE" sz="800" dirty="0">
              <a:latin typeface="Chivo Light" panose="00000500000000000000" pitchFamily="2" charset="0"/>
            </a:endParaRPr>
          </a:p>
        </p:txBody>
      </p:sp>
      <p:sp>
        <p:nvSpPr>
          <p:cNvPr id="48" name="Google Shape;137;g7f064d164b_0_16">
            <a:extLst>
              <a:ext uri="{FF2B5EF4-FFF2-40B4-BE49-F238E27FC236}">
                <a16:creationId xmlns:a16="http://schemas.microsoft.com/office/drawing/2014/main" id="{46C1BAEA-633C-47FC-8F37-42FFC4B25F52}"/>
              </a:ext>
            </a:extLst>
          </p:cNvPr>
          <p:cNvSpPr/>
          <p:nvPr/>
        </p:nvSpPr>
        <p:spPr>
          <a:xfrm rot="10800000">
            <a:off x="2047498" y="2402909"/>
            <a:ext cx="546479" cy="546479"/>
          </a:xfrm>
          <a:prstGeom prst="ellipse">
            <a:avLst/>
          </a:prstGeom>
          <a:noFill/>
          <a:ln w="28575" cap="flat" cmpd="sng">
            <a:solidFill>
              <a:srgbClr val="D4BE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84" tIns="34284" rIns="34284" bIns="34284" anchor="ctr" anchorCtr="0">
            <a:noAutofit/>
          </a:bodyPr>
          <a:lstStyle/>
          <a:p>
            <a:endParaRPr sz="225" dirty="0"/>
          </a:p>
        </p:txBody>
      </p:sp>
      <p:sp>
        <p:nvSpPr>
          <p:cNvPr id="50" name="Google Shape;138;g7f064d164b_0_16">
            <a:extLst>
              <a:ext uri="{FF2B5EF4-FFF2-40B4-BE49-F238E27FC236}">
                <a16:creationId xmlns:a16="http://schemas.microsoft.com/office/drawing/2014/main" id="{7063E93C-5389-4FA8-9DA6-EF4EA650BA78}"/>
              </a:ext>
            </a:extLst>
          </p:cNvPr>
          <p:cNvSpPr/>
          <p:nvPr/>
        </p:nvSpPr>
        <p:spPr>
          <a:xfrm rot="10800000">
            <a:off x="2103251" y="2458662"/>
            <a:ext cx="434972" cy="434972"/>
          </a:xfrm>
          <a:prstGeom prst="ellipse">
            <a:avLst/>
          </a:prstGeom>
          <a:solidFill>
            <a:srgbClr val="D4BECD"/>
          </a:solidFill>
          <a:ln>
            <a:noFill/>
          </a:ln>
        </p:spPr>
        <p:txBody>
          <a:bodyPr spcFirstLastPara="1" wrap="square" lIns="34284" tIns="34284" rIns="34284" bIns="34284" anchor="ctr" anchorCtr="0">
            <a:noAutofit/>
          </a:bodyPr>
          <a:lstStyle/>
          <a:p>
            <a:endParaRPr sz="225"/>
          </a:p>
        </p:txBody>
      </p:sp>
      <p:sp>
        <p:nvSpPr>
          <p:cNvPr id="52" name="Google Shape;139;g7f064d164b_0_16">
            <a:extLst>
              <a:ext uri="{FF2B5EF4-FFF2-40B4-BE49-F238E27FC236}">
                <a16:creationId xmlns:a16="http://schemas.microsoft.com/office/drawing/2014/main" id="{C87A915C-7023-40D4-A34B-20790722816E}"/>
              </a:ext>
            </a:extLst>
          </p:cNvPr>
          <p:cNvSpPr/>
          <p:nvPr/>
        </p:nvSpPr>
        <p:spPr>
          <a:xfrm rot="10800000">
            <a:off x="2969349" y="3110023"/>
            <a:ext cx="4894304" cy="790861"/>
          </a:xfrm>
          <a:prstGeom prst="rect">
            <a:avLst/>
          </a:prstGeom>
          <a:noFill/>
          <a:ln w="19050" cap="flat" cmpd="sng">
            <a:solidFill>
              <a:srgbClr val="D8D1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84" tIns="34284" rIns="34284" bIns="34284" anchor="ctr" anchorCtr="0">
            <a:noAutofit/>
          </a:bodyPr>
          <a:lstStyle/>
          <a:p>
            <a:endParaRPr sz="225"/>
          </a:p>
        </p:txBody>
      </p:sp>
      <p:sp>
        <p:nvSpPr>
          <p:cNvPr id="53" name="Google Shape;140;g7f064d164b_0_16">
            <a:extLst>
              <a:ext uri="{FF2B5EF4-FFF2-40B4-BE49-F238E27FC236}">
                <a16:creationId xmlns:a16="http://schemas.microsoft.com/office/drawing/2014/main" id="{6FF86B5E-B538-43D6-A9C1-AFEC68935EF5}"/>
              </a:ext>
            </a:extLst>
          </p:cNvPr>
          <p:cNvSpPr/>
          <p:nvPr/>
        </p:nvSpPr>
        <p:spPr>
          <a:xfrm rot="5400000">
            <a:off x="7901712" y="3437305"/>
            <a:ext cx="226463" cy="195863"/>
          </a:xfrm>
          <a:prstGeom prst="triangle">
            <a:avLst>
              <a:gd name="adj" fmla="val 50000"/>
            </a:avLst>
          </a:prstGeom>
          <a:solidFill>
            <a:srgbClr val="D8D1C4"/>
          </a:solidFill>
          <a:ln>
            <a:noFill/>
          </a:ln>
        </p:spPr>
        <p:txBody>
          <a:bodyPr spcFirstLastPara="1" wrap="square" lIns="34284" tIns="34284" rIns="34284" bIns="34284" anchor="ctr" anchorCtr="0">
            <a:noAutofit/>
          </a:bodyPr>
          <a:lstStyle/>
          <a:p>
            <a:endParaRPr sz="225"/>
          </a:p>
        </p:txBody>
      </p:sp>
      <p:sp>
        <p:nvSpPr>
          <p:cNvPr id="54" name="Google Shape;141;g7f064d164b_0_16">
            <a:extLst>
              <a:ext uri="{FF2B5EF4-FFF2-40B4-BE49-F238E27FC236}">
                <a16:creationId xmlns:a16="http://schemas.microsoft.com/office/drawing/2014/main" id="{2E5B7E06-ABC5-49CD-89A4-78864E772D36}"/>
              </a:ext>
            </a:extLst>
          </p:cNvPr>
          <p:cNvSpPr/>
          <p:nvPr/>
        </p:nvSpPr>
        <p:spPr>
          <a:xfrm rot="16200000">
            <a:off x="7421479" y="3455612"/>
            <a:ext cx="786943" cy="113815"/>
          </a:xfrm>
          <a:prstGeom prst="rect">
            <a:avLst/>
          </a:prstGeom>
          <a:solidFill>
            <a:srgbClr val="D8D1C4"/>
          </a:solidFill>
          <a:ln w="19050">
            <a:solidFill>
              <a:srgbClr val="D8D1C4"/>
            </a:solidFill>
          </a:ln>
        </p:spPr>
        <p:txBody>
          <a:bodyPr spcFirstLastPara="1" wrap="square" lIns="34284" tIns="34284" rIns="34284" bIns="34284" anchor="ctr" anchorCtr="0">
            <a:noAutofit/>
          </a:bodyPr>
          <a:lstStyle/>
          <a:p>
            <a:endParaRPr sz="225"/>
          </a:p>
        </p:txBody>
      </p:sp>
      <p:sp>
        <p:nvSpPr>
          <p:cNvPr id="58" name="Google Shape;142;g7f064d164b_0_16">
            <a:extLst>
              <a:ext uri="{FF2B5EF4-FFF2-40B4-BE49-F238E27FC236}">
                <a16:creationId xmlns:a16="http://schemas.microsoft.com/office/drawing/2014/main" id="{1A331A2F-0B5B-437C-8253-1B4F3C19902A}"/>
              </a:ext>
            </a:extLst>
          </p:cNvPr>
          <p:cNvSpPr txBox="1"/>
          <p:nvPr/>
        </p:nvSpPr>
        <p:spPr>
          <a:xfrm>
            <a:off x="3185571" y="3131023"/>
            <a:ext cx="4543013" cy="517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34284" rIns="34284" bIns="34284" anchor="t" anchorCtr="0">
            <a:noAutofit/>
          </a:bodyPr>
          <a:lstStyle/>
          <a:p>
            <a:pPr lvl="0">
              <a:spcAft>
                <a:spcPts val="300"/>
              </a:spcAft>
            </a:pPr>
            <a:r>
              <a:rPr lang="es-PE" sz="800" b="1" dirty="0">
                <a:solidFill>
                  <a:schemeClr val="tx1"/>
                </a:solidFill>
                <a:latin typeface="Chivo Light" panose="00000500000000000000" pitchFamily="2" charset="0"/>
              </a:rPr>
              <a:t>Código Tributario</a:t>
            </a:r>
            <a:r>
              <a:rPr lang="es-PE" sz="800" dirty="0">
                <a:solidFill>
                  <a:schemeClr val="tx1"/>
                </a:solidFill>
                <a:latin typeface="Chivo Light" panose="00000500000000000000" pitchFamily="2" charset="0"/>
              </a:rPr>
              <a:t> </a:t>
            </a:r>
            <a:r>
              <a:rPr lang="es-PE" sz="800" b="1" dirty="0">
                <a:solidFill>
                  <a:schemeClr val="tx1"/>
                </a:solidFill>
                <a:latin typeface="Chivo Light" panose="00000500000000000000" pitchFamily="2" charset="0"/>
              </a:rPr>
              <a:t>Art. 62-A </a:t>
            </a:r>
          </a:p>
          <a:p>
            <a:pPr lvl="0">
              <a:spcAft>
                <a:spcPts val="300"/>
              </a:spcAft>
            </a:pPr>
            <a:r>
              <a:rPr lang="es-ES" sz="800" dirty="0">
                <a:solidFill>
                  <a:schemeClr val="tx1"/>
                </a:solidFill>
                <a:latin typeface="Chivo Light" panose="00000500000000000000" pitchFamily="2" charset="0"/>
              </a:rPr>
              <a:t>Art 62-a CT. El plazo de fiscalización se suspende, entre otros por causas de fuerza mayor que interrumpa las actividades de la Administración Tributaria</a:t>
            </a:r>
            <a:r>
              <a:rPr lang="es-ES" sz="800" dirty="0">
                <a:latin typeface="Chivo Light" panose="00000500000000000000" pitchFamily="2" charset="0"/>
              </a:rPr>
              <a:t>.</a:t>
            </a:r>
          </a:p>
          <a:p>
            <a:pPr lvl="0">
              <a:spcAft>
                <a:spcPts val="300"/>
              </a:spcAft>
            </a:pPr>
            <a:r>
              <a:rPr lang="es-ES" sz="800" dirty="0">
                <a:solidFill>
                  <a:schemeClr val="tx1"/>
                </a:solidFill>
                <a:latin typeface="Chivo Light" panose="00000500000000000000" pitchFamily="2" charset="0"/>
              </a:rPr>
              <a:t>Desde el 16.03.20 al 30.07.20.</a:t>
            </a:r>
            <a:endParaRPr lang="es-PE" sz="800" dirty="0">
              <a:latin typeface="Chivo Light" panose="00000500000000000000" pitchFamily="2" charset="0"/>
            </a:endParaRPr>
          </a:p>
        </p:txBody>
      </p:sp>
      <p:sp>
        <p:nvSpPr>
          <p:cNvPr id="62" name="Google Shape;137;g7f064d164b_0_16">
            <a:extLst>
              <a:ext uri="{FF2B5EF4-FFF2-40B4-BE49-F238E27FC236}">
                <a16:creationId xmlns:a16="http://schemas.microsoft.com/office/drawing/2014/main" id="{B43A3D0E-F536-475B-B1B3-61DF671BB8E5}"/>
              </a:ext>
            </a:extLst>
          </p:cNvPr>
          <p:cNvSpPr/>
          <p:nvPr/>
        </p:nvSpPr>
        <p:spPr>
          <a:xfrm rot="10800000">
            <a:off x="8154215" y="3306634"/>
            <a:ext cx="546479" cy="548100"/>
          </a:xfrm>
          <a:prstGeom prst="ellipse">
            <a:avLst/>
          </a:prstGeom>
          <a:noFill/>
          <a:ln w="28575" cap="flat" cmpd="sng">
            <a:solidFill>
              <a:srgbClr val="D8D1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84" tIns="34284" rIns="34284" bIns="34284" anchor="ctr" anchorCtr="0">
            <a:noAutofit/>
          </a:bodyPr>
          <a:lstStyle/>
          <a:p>
            <a:endParaRPr sz="225" dirty="0"/>
          </a:p>
        </p:txBody>
      </p:sp>
      <p:sp>
        <p:nvSpPr>
          <p:cNvPr id="64" name="Google Shape;138;g7f064d164b_0_16">
            <a:extLst>
              <a:ext uri="{FF2B5EF4-FFF2-40B4-BE49-F238E27FC236}">
                <a16:creationId xmlns:a16="http://schemas.microsoft.com/office/drawing/2014/main" id="{8B51B795-1009-45CD-BEF7-DF7FC71CFCC4}"/>
              </a:ext>
            </a:extLst>
          </p:cNvPr>
          <p:cNvSpPr/>
          <p:nvPr/>
        </p:nvSpPr>
        <p:spPr>
          <a:xfrm rot="10800000">
            <a:off x="8209968" y="3362553"/>
            <a:ext cx="434972" cy="436262"/>
          </a:xfrm>
          <a:prstGeom prst="ellipse">
            <a:avLst/>
          </a:prstGeom>
          <a:solidFill>
            <a:srgbClr val="D8D1C4"/>
          </a:solidFill>
          <a:ln>
            <a:solidFill>
              <a:srgbClr val="D8D1C4"/>
            </a:solidFill>
          </a:ln>
        </p:spPr>
        <p:txBody>
          <a:bodyPr spcFirstLastPara="1" wrap="square" lIns="34284" tIns="34284" rIns="34284" bIns="34284" anchor="ctr" anchorCtr="0">
            <a:noAutofit/>
          </a:bodyPr>
          <a:lstStyle/>
          <a:p>
            <a:endParaRPr sz="225"/>
          </a:p>
        </p:txBody>
      </p:sp>
      <p:sp>
        <p:nvSpPr>
          <p:cNvPr id="65" name="Google Shape;139;g7f064d164b_0_16">
            <a:extLst>
              <a:ext uri="{FF2B5EF4-FFF2-40B4-BE49-F238E27FC236}">
                <a16:creationId xmlns:a16="http://schemas.microsoft.com/office/drawing/2014/main" id="{A4983CB8-D977-43AF-9E8E-2ABB77E96583}"/>
              </a:ext>
            </a:extLst>
          </p:cNvPr>
          <p:cNvSpPr/>
          <p:nvPr/>
        </p:nvSpPr>
        <p:spPr>
          <a:xfrm rot="10800000">
            <a:off x="3057147" y="3932230"/>
            <a:ext cx="4814709" cy="918983"/>
          </a:xfrm>
          <a:prstGeom prst="rect">
            <a:avLst/>
          </a:prstGeom>
          <a:noFill/>
          <a:ln w="19050" cap="flat" cmpd="sng">
            <a:solidFill>
              <a:srgbClr val="FFBE8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84" tIns="34284" rIns="34284" bIns="34284" anchor="ctr" anchorCtr="0">
            <a:noAutofit/>
          </a:bodyPr>
          <a:lstStyle/>
          <a:p>
            <a:endParaRPr sz="225"/>
          </a:p>
        </p:txBody>
      </p:sp>
      <p:sp>
        <p:nvSpPr>
          <p:cNvPr id="66" name="Google Shape;140;g7f064d164b_0_16">
            <a:extLst>
              <a:ext uri="{FF2B5EF4-FFF2-40B4-BE49-F238E27FC236}">
                <a16:creationId xmlns:a16="http://schemas.microsoft.com/office/drawing/2014/main" id="{81D98291-25CE-421E-A9F9-889B33793458}"/>
              </a:ext>
            </a:extLst>
          </p:cNvPr>
          <p:cNvSpPr/>
          <p:nvPr/>
        </p:nvSpPr>
        <p:spPr>
          <a:xfrm rot="16200000">
            <a:off x="2726736" y="4260436"/>
            <a:ext cx="226463" cy="195863"/>
          </a:xfrm>
          <a:prstGeom prst="triangle">
            <a:avLst>
              <a:gd name="adj" fmla="val 50000"/>
            </a:avLst>
          </a:prstGeom>
          <a:solidFill>
            <a:srgbClr val="FFBE84"/>
          </a:solidFill>
          <a:ln>
            <a:noFill/>
          </a:ln>
        </p:spPr>
        <p:txBody>
          <a:bodyPr spcFirstLastPara="1" wrap="square" lIns="34284" tIns="34284" rIns="34284" bIns="34284" anchor="ctr" anchorCtr="0">
            <a:noAutofit/>
          </a:bodyPr>
          <a:lstStyle/>
          <a:p>
            <a:endParaRPr sz="225"/>
          </a:p>
        </p:txBody>
      </p:sp>
      <p:sp>
        <p:nvSpPr>
          <p:cNvPr id="68" name="Google Shape;142;g7f064d164b_0_16">
            <a:extLst>
              <a:ext uri="{FF2B5EF4-FFF2-40B4-BE49-F238E27FC236}">
                <a16:creationId xmlns:a16="http://schemas.microsoft.com/office/drawing/2014/main" id="{555CF3C0-76F0-4D10-A7D5-28B17DE19931}"/>
              </a:ext>
            </a:extLst>
          </p:cNvPr>
          <p:cNvSpPr txBox="1"/>
          <p:nvPr/>
        </p:nvSpPr>
        <p:spPr>
          <a:xfrm>
            <a:off x="3130677" y="3942226"/>
            <a:ext cx="4657087" cy="54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4" tIns="34284" rIns="34284" bIns="34284" anchor="t" anchorCtr="0">
            <a:noAutofit/>
          </a:bodyPr>
          <a:lstStyle/>
          <a:p>
            <a:pPr>
              <a:spcAft>
                <a:spcPts val="300"/>
              </a:spcAft>
            </a:pPr>
            <a:r>
              <a:rPr lang="es-PE" sz="800" b="1" dirty="0">
                <a:solidFill>
                  <a:schemeClr val="tx1"/>
                </a:solidFill>
                <a:latin typeface="Chivo Light" panose="00000500000000000000" pitchFamily="2" charset="0"/>
              </a:rPr>
              <a:t>Informes SUNAT:</a:t>
            </a:r>
          </a:p>
          <a:p>
            <a:pPr lvl="0">
              <a:spcAft>
                <a:spcPts val="300"/>
              </a:spcAft>
            </a:pPr>
            <a:r>
              <a:rPr lang="es-PE" sz="800" b="1" dirty="0">
                <a:solidFill>
                  <a:schemeClr val="tx1"/>
                </a:solidFill>
                <a:latin typeface="Chivo Light" panose="00000500000000000000" pitchFamily="2" charset="0"/>
              </a:rPr>
              <a:t>Informe No. 031- 2020 y 039-2020: </a:t>
            </a:r>
            <a:r>
              <a:rPr lang="es-PE" sz="800" dirty="0">
                <a:solidFill>
                  <a:schemeClr val="tx1"/>
                </a:solidFill>
                <a:latin typeface="Chivo Light" panose="00000500000000000000" pitchFamily="2" charset="0"/>
              </a:rPr>
              <a:t>Suspensión plazo para exigir pago de la deuda tributario y de prescripción para determinación de la deuda, sanciones, compensación y devolución.</a:t>
            </a:r>
          </a:p>
          <a:p>
            <a:pPr lvl="0">
              <a:spcAft>
                <a:spcPts val="300"/>
              </a:spcAft>
            </a:pPr>
            <a:r>
              <a:rPr lang="es-PE" sz="800" b="1" dirty="0">
                <a:solidFill>
                  <a:schemeClr val="tx1"/>
                </a:solidFill>
                <a:latin typeface="Chivo Light" panose="00000500000000000000" pitchFamily="2" charset="0"/>
              </a:rPr>
              <a:t>Informe No. 038-2020:</a:t>
            </a:r>
            <a:r>
              <a:rPr lang="es-PE" sz="800" dirty="0">
                <a:solidFill>
                  <a:schemeClr val="tx1"/>
                </a:solidFill>
                <a:latin typeface="Chivo Light" panose="00000500000000000000" pitchFamily="2" charset="0"/>
              </a:rPr>
              <a:t> Suspensión de plazo de fiscalización definitiva.</a:t>
            </a:r>
          </a:p>
          <a:p>
            <a:pPr lvl="0">
              <a:spcAft>
                <a:spcPts val="300"/>
              </a:spcAft>
            </a:pPr>
            <a:r>
              <a:rPr lang="es-PE" sz="800" b="1" dirty="0">
                <a:solidFill>
                  <a:schemeClr val="tx1"/>
                </a:solidFill>
                <a:latin typeface="Chivo Light" panose="00000500000000000000" pitchFamily="2" charset="0"/>
              </a:rPr>
              <a:t>Informe No. 040-2020: </a:t>
            </a:r>
            <a:r>
              <a:rPr lang="es-PE" sz="800" dirty="0">
                <a:solidFill>
                  <a:schemeClr val="tx1"/>
                </a:solidFill>
                <a:latin typeface="Chivo Light" panose="00000500000000000000" pitchFamily="2" charset="0"/>
              </a:rPr>
              <a:t>Suspensión plazo para emitir pronunciamiento DJ </a:t>
            </a:r>
            <a:r>
              <a:rPr lang="es-PE" sz="800" dirty="0" err="1">
                <a:solidFill>
                  <a:schemeClr val="tx1"/>
                </a:solidFill>
                <a:latin typeface="Chivo Light" panose="00000500000000000000" pitchFamily="2" charset="0"/>
              </a:rPr>
              <a:t>rectificatoria</a:t>
            </a:r>
            <a:endParaRPr lang="es-PE" sz="800" b="1" dirty="0">
              <a:solidFill>
                <a:schemeClr val="tx1"/>
              </a:solidFill>
              <a:latin typeface="Chivo Light" panose="00000500000000000000" pitchFamily="2" charset="0"/>
            </a:endParaRPr>
          </a:p>
        </p:txBody>
      </p:sp>
      <p:sp>
        <p:nvSpPr>
          <p:cNvPr id="69" name="Google Shape;137;g7f064d164b_0_16">
            <a:extLst>
              <a:ext uri="{FF2B5EF4-FFF2-40B4-BE49-F238E27FC236}">
                <a16:creationId xmlns:a16="http://schemas.microsoft.com/office/drawing/2014/main" id="{E1CF82BF-E7F5-4034-8C95-E974FC5513D1}"/>
              </a:ext>
            </a:extLst>
          </p:cNvPr>
          <p:cNvSpPr/>
          <p:nvPr/>
        </p:nvSpPr>
        <p:spPr>
          <a:xfrm rot="10800000">
            <a:off x="2109442" y="4059119"/>
            <a:ext cx="546479" cy="546479"/>
          </a:xfrm>
          <a:prstGeom prst="ellipse">
            <a:avLst/>
          </a:prstGeom>
          <a:noFill/>
          <a:ln w="28575" cap="flat" cmpd="sng">
            <a:solidFill>
              <a:srgbClr val="FFBE8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84" tIns="34284" rIns="34284" bIns="34284" anchor="ctr" anchorCtr="0">
            <a:noAutofit/>
          </a:bodyPr>
          <a:lstStyle/>
          <a:p>
            <a:endParaRPr sz="225" dirty="0"/>
          </a:p>
        </p:txBody>
      </p:sp>
      <p:sp>
        <p:nvSpPr>
          <p:cNvPr id="71" name="Google Shape;138;g7f064d164b_0_16">
            <a:extLst>
              <a:ext uri="{FF2B5EF4-FFF2-40B4-BE49-F238E27FC236}">
                <a16:creationId xmlns:a16="http://schemas.microsoft.com/office/drawing/2014/main" id="{DCCC50DD-1766-4ADB-98F4-7FD962738310}"/>
              </a:ext>
            </a:extLst>
          </p:cNvPr>
          <p:cNvSpPr/>
          <p:nvPr/>
        </p:nvSpPr>
        <p:spPr>
          <a:xfrm rot="10800000">
            <a:off x="2165195" y="4114871"/>
            <a:ext cx="434972" cy="434972"/>
          </a:xfrm>
          <a:prstGeom prst="ellipse">
            <a:avLst/>
          </a:prstGeom>
          <a:solidFill>
            <a:srgbClr val="FFBE84"/>
          </a:solidFill>
          <a:ln>
            <a:noFill/>
          </a:ln>
        </p:spPr>
        <p:txBody>
          <a:bodyPr spcFirstLastPara="1" wrap="square" lIns="34284" tIns="34284" rIns="34284" bIns="34284" anchor="ctr" anchorCtr="0">
            <a:noAutofit/>
          </a:bodyPr>
          <a:lstStyle/>
          <a:p>
            <a:endParaRPr sz="225"/>
          </a:p>
        </p:txBody>
      </p:sp>
      <p:pic>
        <p:nvPicPr>
          <p:cNvPr id="88" name="Imagen 87">
            <a:extLst>
              <a:ext uri="{FF2B5EF4-FFF2-40B4-BE49-F238E27FC236}">
                <a16:creationId xmlns:a16="http://schemas.microsoft.com/office/drawing/2014/main" id="{20BFBB65-8BE3-44EB-96BC-1FE60D8A30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7889" y="3459586"/>
            <a:ext cx="179129" cy="246061"/>
          </a:xfrm>
          <a:prstGeom prst="rect">
            <a:avLst/>
          </a:prstGeom>
        </p:spPr>
      </p:pic>
      <p:sp>
        <p:nvSpPr>
          <p:cNvPr id="91" name="Rectángulo 90">
            <a:extLst>
              <a:ext uri="{FF2B5EF4-FFF2-40B4-BE49-F238E27FC236}">
                <a16:creationId xmlns:a16="http://schemas.microsoft.com/office/drawing/2014/main" id="{BF807E88-AFD9-4481-9DDD-E25F3EF4204A}"/>
              </a:ext>
            </a:extLst>
          </p:cNvPr>
          <p:cNvSpPr/>
          <p:nvPr/>
        </p:nvSpPr>
        <p:spPr>
          <a:xfrm>
            <a:off x="1964830" y="325032"/>
            <a:ext cx="6131807" cy="2943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313" b="1" dirty="0">
                <a:latin typeface="Chivo" pitchFamily="2" charset="77"/>
              </a:rPr>
              <a:t>SUSPENSION DE PLAZOS DE PROCEDIMIENTOS Y PROCESOS TRIBUTARIOS</a:t>
            </a:r>
          </a:p>
        </p:txBody>
      </p:sp>
      <p:cxnSp>
        <p:nvCxnSpPr>
          <p:cNvPr id="93" name="Conector recto 92">
            <a:extLst>
              <a:ext uri="{FF2B5EF4-FFF2-40B4-BE49-F238E27FC236}">
                <a16:creationId xmlns:a16="http://schemas.microsoft.com/office/drawing/2014/main" id="{A1B8F144-6163-4FAA-A65C-4905238956F2}"/>
              </a:ext>
            </a:extLst>
          </p:cNvPr>
          <p:cNvCxnSpPr>
            <a:cxnSpLocks/>
          </p:cNvCxnSpPr>
          <p:nvPr/>
        </p:nvCxnSpPr>
        <p:spPr>
          <a:xfrm>
            <a:off x="2028438" y="292287"/>
            <a:ext cx="59743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cto 93">
            <a:extLst>
              <a:ext uri="{FF2B5EF4-FFF2-40B4-BE49-F238E27FC236}">
                <a16:creationId xmlns:a16="http://schemas.microsoft.com/office/drawing/2014/main" id="{A57B1F10-4414-4B34-AAC5-F6BC3838F2B5}"/>
              </a:ext>
            </a:extLst>
          </p:cNvPr>
          <p:cNvCxnSpPr>
            <a:cxnSpLocks/>
          </p:cNvCxnSpPr>
          <p:nvPr/>
        </p:nvCxnSpPr>
        <p:spPr>
          <a:xfrm>
            <a:off x="2028438" y="644421"/>
            <a:ext cx="59743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Imagen 94">
            <a:extLst>
              <a:ext uri="{FF2B5EF4-FFF2-40B4-BE49-F238E27FC236}">
                <a16:creationId xmlns:a16="http://schemas.microsoft.com/office/drawing/2014/main" id="{F9EA3C2E-301F-4111-B59D-C6637CB657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6391" y="962981"/>
            <a:ext cx="164831" cy="2251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F58D96AF-CD47-4396-9D17-51E0C13729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15110" y="1762049"/>
            <a:ext cx="212153" cy="212153"/>
          </a:xfrm>
          <a:prstGeom prst="rect">
            <a:avLst/>
          </a:prstGeom>
        </p:spPr>
      </p:pic>
      <p:pic>
        <p:nvPicPr>
          <p:cNvPr id="96" name="Imagen 95">
            <a:extLst>
              <a:ext uri="{FF2B5EF4-FFF2-40B4-BE49-F238E27FC236}">
                <a16:creationId xmlns:a16="http://schemas.microsoft.com/office/drawing/2014/main" id="{30C9CD21-CA49-4759-998A-5B5658280F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9377" y="2544394"/>
            <a:ext cx="272591" cy="245332"/>
          </a:xfrm>
          <a:prstGeom prst="rect">
            <a:avLst/>
          </a:prstGeom>
        </p:spPr>
      </p:pic>
      <p:pic>
        <p:nvPicPr>
          <p:cNvPr id="97" name="Imagen 96">
            <a:extLst>
              <a:ext uri="{FF2B5EF4-FFF2-40B4-BE49-F238E27FC236}">
                <a16:creationId xmlns:a16="http://schemas.microsoft.com/office/drawing/2014/main" id="{C457AE62-7A70-417C-9FE7-84FC7F33AB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249" y="4215589"/>
            <a:ext cx="293664" cy="223637"/>
          </a:xfrm>
          <a:prstGeom prst="rect">
            <a:avLst/>
          </a:prstGeom>
        </p:spPr>
      </p:pic>
      <p:sp>
        <p:nvSpPr>
          <p:cNvPr id="44" name="Google Shape;141;g7f064d164b_0_16">
            <a:extLst>
              <a:ext uri="{FF2B5EF4-FFF2-40B4-BE49-F238E27FC236}">
                <a16:creationId xmlns:a16="http://schemas.microsoft.com/office/drawing/2014/main" id="{590D3D42-8714-4DCB-B314-B7D13D9777D7}"/>
              </a:ext>
            </a:extLst>
          </p:cNvPr>
          <p:cNvSpPr/>
          <p:nvPr/>
        </p:nvSpPr>
        <p:spPr>
          <a:xfrm rot="16200000">
            <a:off x="2522831" y="4325102"/>
            <a:ext cx="972631" cy="79592"/>
          </a:xfrm>
          <a:prstGeom prst="rect">
            <a:avLst/>
          </a:prstGeom>
          <a:solidFill>
            <a:srgbClr val="FAAF7D"/>
          </a:solidFill>
          <a:ln w="19050">
            <a:solidFill>
              <a:srgbClr val="FAAF7D"/>
            </a:solidFill>
          </a:ln>
        </p:spPr>
        <p:txBody>
          <a:bodyPr spcFirstLastPara="1" wrap="square" lIns="34284" tIns="34284" rIns="34284" bIns="34284" anchor="ctr" anchorCtr="0">
            <a:noAutofit/>
          </a:bodyPr>
          <a:lstStyle/>
          <a:p>
            <a:endParaRPr sz="225"/>
          </a:p>
        </p:txBody>
      </p:sp>
    </p:spTree>
    <p:extLst>
      <p:ext uri="{BB962C8B-B14F-4D97-AF65-F5344CB8AC3E}">
        <p14:creationId xmlns:p14="http://schemas.microsoft.com/office/powerpoint/2010/main" val="245594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:a16="http://schemas.microsoft.com/office/drawing/2014/main" id="{D0395273-5DC6-4500-968B-992C63E4D4F9}"/>
              </a:ext>
            </a:extLst>
          </p:cNvPr>
          <p:cNvSpPr/>
          <p:nvPr/>
        </p:nvSpPr>
        <p:spPr>
          <a:xfrm>
            <a:off x="5520391" y="4571814"/>
            <a:ext cx="1674667" cy="241092"/>
          </a:xfrm>
          <a:prstGeom prst="rect">
            <a:avLst/>
          </a:prstGeom>
          <a:solidFill>
            <a:srgbClr val="FAAF7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5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DE9A4EB2-3C1C-4CDA-BA14-C0B803552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" y="-1"/>
            <a:ext cx="1780861" cy="4933081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89781B44-9395-4058-8B72-69E8A99E1C58}"/>
              </a:ext>
            </a:extLst>
          </p:cNvPr>
          <p:cNvSpPr/>
          <p:nvPr/>
        </p:nvSpPr>
        <p:spPr>
          <a:xfrm>
            <a:off x="1964830" y="325032"/>
            <a:ext cx="4233546" cy="49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313" b="1" dirty="0">
                <a:latin typeface="Chivo" pitchFamily="2" charset="77"/>
              </a:rPr>
              <a:t>OTORGAMIENTO DE FACULTADES LEGISLATIVAS</a:t>
            </a:r>
            <a:br>
              <a:rPr lang="es-ES" sz="1313" b="1" dirty="0">
                <a:latin typeface="Chivo" pitchFamily="2" charset="77"/>
              </a:rPr>
            </a:br>
            <a:r>
              <a:rPr lang="es-ES" sz="1313" dirty="0">
                <a:latin typeface="Chivo" pitchFamily="2" charset="77"/>
              </a:rPr>
              <a:t>Ley Nro. 31011</a:t>
            </a:r>
          </a:p>
        </p:txBody>
      </p:sp>
      <p:sp>
        <p:nvSpPr>
          <p:cNvPr id="92" name="Google Shape;92;p2"/>
          <p:cNvSpPr/>
          <p:nvPr/>
        </p:nvSpPr>
        <p:spPr>
          <a:xfrm>
            <a:off x="0" y="4933084"/>
            <a:ext cx="9144000" cy="210416"/>
          </a:xfrm>
          <a:prstGeom prst="rect">
            <a:avLst/>
          </a:prstGeom>
          <a:solidFill>
            <a:srgbClr val="D8D1C4"/>
          </a:solidFill>
          <a:ln>
            <a:noFill/>
          </a:ln>
        </p:spPr>
        <p:txBody>
          <a:bodyPr spcFirstLastPara="1" wrap="square" lIns="28350" tIns="14175" rIns="28350" bIns="141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8"/>
            </a:pPr>
            <a:endParaRPr sz="558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D721D1B4-1123-4232-8023-817AB32A825D}"/>
              </a:ext>
            </a:extLst>
          </p:cNvPr>
          <p:cNvCxnSpPr>
            <a:cxnSpLocks/>
          </p:cNvCxnSpPr>
          <p:nvPr/>
        </p:nvCxnSpPr>
        <p:spPr>
          <a:xfrm>
            <a:off x="2028438" y="292287"/>
            <a:ext cx="59743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CB9AB085-3101-44A0-B3F5-EF03E6C844F3}"/>
              </a:ext>
            </a:extLst>
          </p:cNvPr>
          <p:cNvCxnSpPr>
            <a:cxnSpLocks/>
          </p:cNvCxnSpPr>
          <p:nvPr/>
        </p:nvCxnSpPr>
        <p:spPr>
          <a:xfrm>
            <a:off x="2028438" y="821450"/>
            <a:ext cx="59743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ángulo 51">
            <a:extLst>
              <a:ext uri="{FF2B5EF4-FFF2-40B4-BE49-F238E27FC236}">
                <a16:creationId xmlns:a16="http://schemas.microsoft.com/office/drawing/2014/main" id="{96FAA9F2-7ACC-4173-8F65-C1325574CBFA}"/>
              </a:ext>
            </a:extLst>
          </p:cNvPr>
          <p:cNvSpPr/>
          <p:nvPr/>
        </p:nvSpPr>
        <p:spPr>
          <a:xfrm>
            <a:off x="1960379" y="2102602"/>
            <a:ext cx="1651735" cy="2485140"/>
          </a:xfrm>
          <a:prstGeom prst="rect">
            <a:avLst/>
          </a:prstGeom>
          <a:solidFill>
            <a:schemeClr val="bg1"/>
          </a:solidFill>
          <a:ln w="19050">
            <a:solidFill>
              <a:srgbClr val="B1DD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>
                <a:latin typeface="Chivo Light" panose="00000500000000000000" pitchFamily="2" charset="0"/>
              </a:rPr>
              <a:t>Tasa de Interés muy alta frente a incumplimiento</a:t>
            </a:r>
            <a:endParaRPr lang="es-PE" sz="225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BA7331FB-BF8B-4C65-8653-81D8D8D2024F}"/>
              </a:ext>
            </a:extLst>
          </p:cNvPr>
          <p:cNvSpPr/>
          <p:nvPr/>
        </p:nvSpPr>
        <p:spPr>
          <a:xfrm>
            <a:off x="1953189" y="2088990"/>
            <a:ext cx="1648207" cy="1022466"/>
          </a:xfrm>
          <a:prstGeom prst="rect">
            <a:avLst/>
          </a:prstGeom>
          <a:solidFill>
            <a:srgbClr val="B1DD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PE" sz="37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284E0334-26F9-4FFB-B946-66E344146DDC}"/>
              </a:ext>
            </a:extLst>
          </p:cNvPr>
          <p:cNvSpPr/>
          <p:nvPr/>
        </p:nvSpPr>
        <p:spPr>
          <a:xfrm>
            <a:off x="3726680" y="2081615"/>
            <a:ext cx="1651735" cy="248514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25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1F2FAD4F-861A-4631-A77E-78C20B43592C}"/>
              </a:ext>
            </a:extLst>
          </p:cNvPr>
          <p:cNvSpPr/>
          <p:nvPr/>
        </p:nvSpPr>
        <p:spPr>
          <a:xfrm>
            <a:off x="3742286" y="2088990"/>
            <a:ext cx="1651734" cy="10224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PE" sz="37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8D0D7530-3E11-4C23-B6C1-F69B6858FFF8}"/>
              </a:ext>
            </a:extLst>
          </p:cNvPr>
          <p:cNvSpPr/>
          <p:nvPr/>
        </p:nvSpPr>
        <p:spPr>
          <a:xfrm>
            <a:off x="5520833" y="2102602"/>
            <a:ext cx="1651736" cy="1022466"/>
          </a:xfrm>
          <a:prstGeom prst="rect">
            <a:avLst/>
          </a:prstGeom>
          <a:solidFill>
            <a:srgbClr val="B1DD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PE" sz="37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E3EE6451-31A0-4C84-97A0-5DFDD0179539}"/>
              </a:ext>
            </a:extLst>
          </p:cNvPr>
          <p:cNvSpPr/>
          <p:nvPr/>
        </p:nvSpPr>
        <p:spPr>
          <a:xfrm>
            <a:off x="7324969" y="2102598"/>
            <a:ext cx="1651736" cy="10224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PE" sz="37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1C081476-47C7-4F59-B6D5-3459E84E873F}"/>
              </a:ext>
            </a:extLst>
          </p:cNvPr>
          <p:cNvSpPr/>
          <p:nvPr/>
        </p:nvSpPr>
        <p:spPr>
          <a:xfrm>
            <a:off x="3787038" y="2183533"/>
            <a:ext cx="1565829" cy="887771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r>
              <a:rPr lang="es-ES" sz="900" dirty="0">
                <a:latin typeface="Chivo Bold" panose="00000500000000000000" pitchFamily="2" charset="0"/>
              </a:rPr>
              <a:t>REALIZAR DONACIONES MÁS ALLÁ DEL LÍMITE sin perder la deducción y otorgamiento de incentivos.</a:t>
            </a: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C06E4234-0106-4712-A4C5-53123EC0D1AF}"/>
              </a:ext>
            </a:extLst>
          </p:cNvPr>
          <p:cNvSpPr/>
          <p:nvPr/>
        </p:nvSpPr>
        <p:spPr>
          <a:xfrm>
            <a:off x="5542309" y="2185534"/>
            <a:ext cx="1608783" cy="885771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r>
              <a:rPr lang="es-ES" sz="900" dirty="0">
                <a:latin typeface="Chivo Bold" panose="00000500000000000000" pitchFamily="2" charset="0"/>
              </a:rPr>
              <a:t>Mayor liquidez a través de la SUSPENSIÓN O REDUCCIÓN DE LOS PAGOS A CUENTA.</a:t>
            </a: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5DD99317-77D8-49CC-8241-B25A02EDAFFB}"/>
              </a:ext>
            </a:extLst>
          </p:cNvPr>
          <p:cNvSpPr/>
          <p:nvPr/>
        </p:nvSpPr>
        <p:spPr>
          <a:xfrm>
            <a:off x="7367922" y="2171081"/>
            <a:ext cx="1565829" cy="900224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r>
              <a:rPr lang="es-ES" sz="900" dirty="0">
                <a:latin typeface="Chivo Bold" panose="00000500000000000000" pitchFamily="2" charset="0"/>
              </a:rPr>
              <a:t>ARRASTRE DE PÉRDIDAS de 2020 por más de 5 ejercicios.</a:t>
            </a: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91DCB5DE-0E72-47AE-A945-36E17F8BBA7F}"/>
              </a:ext>
            </a:extLst>
          </p:cNvPr>
          <p:cNvSpPr txBox="1"/>
          <p:nvPr/>
        </p:nvSpPr>
        <p:spPr>
          <a:xfrm>
            <a:off x="3938964" y="3462208"/>
            <a:ext cx="1381860" cy="10911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noAutofit/>
          </a:bodyPr>
          <a:lstStyle/>
          <a:p>
            <a:pPr defTabSz="642937">
              <a:spcBef>
                <a:spcPts val="0"/>
              </a:spcBef>
              <a:spcAft>
                <a:spcPts val="0"/>
              </a:spcAft>
            </a:pPr>
            <a:r>
              <a:rPr lang="es-ES" sz="900" dirty="0">
                <a:latin typeface="Chivo Light" panose="00000500000000000000" pitchFamily="2" charset="0"/>
              </a:rPr>
              <a:t>Ampliar la lista de sujetos donatarios.</a:t>
            </a:r>
          </a:p>
          <a:p>
            <a:pPr defTabSz="642937">
              <a:spcBef>
                <a:spcPts val="0"/>
              </a:spcBef>
              <a:spcAft>
                <a:spcPts val="0"/>
              </a:spcAft>
            </a:pPr>
            <a:r>
              <a:rPr lang="es-ES" sz="900" dirty="0">
                <a:latin typeface="Chivo Light" panose="00000500000000000000" pitchFamily="2" charset="0"/>
              </a:rPr>
              <a:t>Flexibilizar el régimen.</a:t>
            </a: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4CA402B9-2234-44AB-80EF-680DF17645BB}"/>
              </a:ext>
            </a:extLst>
          </p:cNvPr>
          <p:cNvSpPr txBox="1"/>
          <p:nvPr/>
        </p:nvSpPr>
        <p:spPr>
          <a:xfrm>
            <a:off x="5741522" y="3285863"/>
            <a:ext cx="1378129" cy="10767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noAutofit/>
          </a:bodyPr>
          <a:lstStyle/>
          <a:p>
            <a:pPr defTabSz="642937">
              <a:spcBef>
                <a:spcPts val="0"/>
              </a:spcBef>
              <a:spcAft>
                <a:spcPts val="0"/>
              </a:spcAft>
            </a:pPr>
            <a:r>
              <a:rPr lang="es-ES" sz="900" dirty="0">
                <a:latin typeface="Chivo Light" panose="00000500000000000000" pitchFamily="2" charset="0"/>
              </a:rPr>
              <a:t>Modificar la forma de determinación del coeficiente para reducir o suspender los pagos a cuenta.</a:t>
            </a:r>
          </a:p>
          <a:p>
            <a:pPr defTabSz="642937">
              <a:spcBef>
                <a:spcPts val="0"/>
              </a:spcBef>
              <a:spcAft>
                <a:spcPts val="0"/>
              </a:spcAft>
            </a:pPr>
            <a:endParaRPr lang="es-ES" sz="900" dirty="0">
              <a:latin typeface="Chivo Light" panose="00000500000000000000" pitchFamily="2" charset="0"/>
            </a:endParaRPr>
          </a:p>
          <a:p>
            <a:pPr defTabSz="642937">
              <a:spcBef>
                <a:spcPts val="0"/>
              </a:spcBef>
              <a:spcAft>
                <a:spcPts val="0"/>
              </a:spcAft>
            </a:pPr>
            <a:r>
              <a:rPr lang="es-ES" sz="900" dirty="0">
                <a:latin typeface="Chivo Light" panose="00000500000000000000" pitchFamily="2" charset="0"/>
              </a:rPr>
              <a:t>*</a:t>
            </a:r>
            <a:r>
              <a:rPr lang="es-ES" sz="900" u="sng" dirty="0">
                <a:latin typeface="Chivo Light" panose="00000500000000000000" pitchFamily="2" charset="0"/>
              </a:rPr>
              <a:t>PCM</a:t>
            </a:r>
            <a:r>
              <a:rPr lang="es-ES" sz="900" dirty="0">
                <a:latin typeface="Chivo Light" panose="00000500000000000000" pitchFamily="2" charset="0"/>
              </a:rPr>
              <a:t>: estimado S/ 2,500MM.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6F09FE9A-5236-4BD2-B9AE-228326B8CB28}"/>
              </a:ext>
            </a:extLst>
          </p:cNvPr>
          <p:cNvSpPr txBox="1"/>
          <p:nvPr/>
        </p:nvSpPr>
        <p:spPr>
          <a:xfrm>
            <a:off x="7567962" y="3179099"/>
            <a:ext cx="1373688" cy="11817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noAutofit/>
          </a:bodyPr>
          <a:lstStyle/>
          <a:p>
            <a:pPr defTabSz="642937">
              <a:spcBef>
                <a:spcPts val="0"/>
              </a:spcBef>
              <a:spcAft>
                <a:spcPts val="0"/>
              </a:spcAft>
            </a:pPr>
            <a:r>
              <a:rPr lang="es-ES" sz="850" dirty="0">
                <a:latin typeface="Chivo Light" panose="00000500000000000000" pitchFamily="2" charset="0"/>
              </a:rPr>
              <a:t>Pérdida del 2020: sistema A, compensación hasta 5 ejercicios siguientes (2025).</a:t>
            </a:r>
          </a:p>
          <a:p>
            <a:pPr defTabSz="642937">
              <a:spcBef>
                <a:spcPts val="0"/>
              </a:spcBef>
              <a:spcAft>
                <a:spcPts val="0"/>
              </a:spcAft>
            </a:pPr>
            <a:endParaRPr lang="es-ES" sz="850" dirty="0">
              <a:latin typeface="Chivo Light" panose="00000500000000000000" pitchFamily="2" charset="0"/>
            </a:endParaRPr>
          </a:p>
          <a:p>
            <a:pPr defTabSz="642937">
              <a:spcBef>
                <a:spcPts val="0"/>
              </a:spcBef>
              <a:spcAft>
                <a:spcPts val="0"/>
              </a:spcAft>
            </a:pPr>
            <a:endParaRPr lang="es-ES" sz="850" dirty="0">
              <a:latin typeface="Chivo Light" panose="00000500000000000000" pitchFamily="2" charset="0"/>
            </a:endParaRPr>
          </a:p>
          <a:p>
            <a:pPr defTabSz="642937">
              <a:spcBef>
                <a:spcPts val="0"/>
              </a:spcBef>
              <a:spcAft>
                <a:spcPts val="0"/>
              </a:spcAft>
            </a:pPr>
            <a:r>
              <a:rPr lang="es-ES" sz="850" dirty="0">
                <a:latin typeface="Chivo Light" panose="00000500000000000000" pitchFamily="2" charset="0"/>
              </a:rPr>
              <a:t>* No se reguló el cambio de sistema mientras subsista pérdidas.</a:t>
            </a:r>
          </a:p>
          <a:p>
            <a:pPr defTabSz="642937">
              <a:spcBef>
                <a:spcPts val="0"/>
              </a:spcBef>
              <a:spcAft>
                <a:spcPts val="0"/>
              </a:spcAft>
            </a:pPr>
            <a:endParaRPr lang="es-ES" sz="850" dirty="0">
              <a:latin typeface="Chivo Light" panose="00000500000000000000" pitchFamily="2" charset="0"/>
            </a:endParaRPr>
          </a:p>
          <a:p>
            <a:pPr defTabSz="642937">
              <a:spcBef>
                <a:spcPts val="0"/>
              </a:spcBef>
              <a:spcAft>
                <a:spcPts val="0"/>
              </a:spcAft>
            </a:pPr>
            <a:endParaRPr lang="es-ES" sz="850" dirty="0">
              <a:latin typeface="Chivo Light" panose="00000500000000000000" pitchFamily="2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7B213BA0-7192-4DB4-9D9B-0175A7E079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46186" y="1582047"/>
            <a:ext cx="405341" cy="405341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5AA9CF19-F5ED-4EF2-B657-C61CABB394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76362" y="1593742"/>
            <a:ext cx="394813" cy="394813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8F68BD42-CC55-4602-8DB2-AB9824D2B3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0357" y="1617488"/>
            <a:ext cx="405341" cy="405341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2C647197-EDEE-4A1E-BAD9-6599D70E80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00351" y="1585484"/>
            <a:ext cx="402248" cy="402248"/>
          </a:xfrm>
          <a:prstGeom prst="rect">
            <a:avLst/>
          </a:prstGeom>
        </p:spPr>
      </p:pic>
      <p:sp>
        <p:nvSpPr>
          <p:cNvPr id="30" name="Rectángulo 29">
            <a:extLst>
              <a:ext uri="{FF2B5EF4-FFF2-40B4-BE49-F238E27FC236}">
                <a16:creationId xmlns:a16="http://schemas.microsoft.com/office/drawing/2014/main" id="{2BBC43F8-71FB-43F4-9700-549FAB0A5EE7}"/>
              </a:ext>
            </a:extLst>
          </p:cNvPr>
          <p:cNvSpPr/>
          <p:nvPr/>
        </p:nvSpPr>
        <p:spPr>
          <a:xfrm>
            <a:off x="1966677" y="2171081"/>
            <a:ext cx="1608783" cy="885771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r>
              <a:rPr lang="es-ES" sz="900" dirty="0">
                <a:latin typeface="Chivo Bold" panose="00000500000000000000" pitchFamily="2" charset="0"/>
              </a:rPr>
              <a:t>Mayor liquidez a través de la aplicación de la DEPRECIACIÓN ACELERADA en más cuentas del activo fijo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FA008653-ACDB-479A-979B-4E3A54892226}"/>
              </a:ext>
            </a:extLst>
          </p:cNvPr>
          <p:cNvSpPr txBox="1"/>
          <p:nvPr/>
        </p:nvSpPr>
        <p:spPr>
          <a:xfrm>
            <a:off x="2245423" y="3275848"/>
            <a:ext cx="1282616" cy="10767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noAutofit/>
          </a:bodyPr>
          <a:lstStyle/>
          <a:p>
            <a:pPr defTabSz="642937">
              <a:spcBef>
                <a:spcPts val="0"/>
              </a:spcBef>
              <a:spcAft>
                <a:spcPts val="0"/>
              </a:spcAft>
            </a:pPr>
            <a:r>
              <a:rPr lang="es-ES" sz="900" dirty="0">
                <a:latin typeface="Chivo Light" panose="00000500000000000000" pitchFamily="2" charset="0"/>
              </a:rPr>
              <a:t>Recuperación más inmediata de la inversión = pago de un IR menor.</a:t>
            </a:r>
          </a:p>
          <a:p>
            <a:pPr defTabSz="642937">
              <a:spcBef>
                <a:spcPts val="0"/>
              </a:spcBef>
              <a:spcAft>
                <a:spcPts val="0"/>
              </a:spcAft>
            </a:pPr>
            <a:r>
              <a:rPr lang="es-ES" sz="900" dirty="0">
                <a:latin typeface="Chivo Light" panose="00000500000000000000" pitchFamily="2" charset="0"/>
              </a:rPr>
              <a:t>No afecta la recaudación, solo la difiere.</a:t>
            </a:r>
          </a:p>
          <a:p>
            <a:pPr defTabSz="642937">
              <a:spcBef>
                <a:spcPts val="0"/>
              </a:spcBef>
              <a:spcAft>
                <a:spcPts val="0"/>
              </a:spcAft>
            </a:pPr>
            <a:r>
              <a:rPr lang="es-ES" sz="900" dirty="0">
                <a:latin typeface="Chivo Light" panose="00000500000000000000" pitchFamily="2" charset="0"/>
              </a:rPr>
              <a:t>*</a:t>
            </a:r>
            <a:r>
              <a:rPr lang="es-ES" sz="900" u="sng" dirty="0">
                <a:latin typeface="Chivo Light" panose="00000500000000000000" pitchFamily="2" charset="0"/>
              </a:rPr>
              <a:t>PCM</a:t>
            </a:r>
            <a:r>
              <a:rPr lang="es-ES" sz="900" dirty="0">
                <a:latin typeface="Chivo Light" panose="00000500000000000000" pitchFamily="2" charset="0"/>
              </a:rPr>
              <a:t>: escudo fiscal S/ 1,500MM.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2348FBB0-53A5-423E-A6B8-D73AE849A601}"/>
              </a:ext>
            </a:extLst>
          </p:cNvPr>
          <p:cNvSpPr/>
          <p:nvPr/>
        </p:nvSpPr>
        <p:spPr>
          <a:xfrm>
            <a:off x="5509781" y="2098014"/>
            <a:ext cx="1662788" cy="2736000"/>
          </a:xfrm>
          <a:prstGeom prst="rect">
            <a:avLst/>
          </a:prstGeom>
          <a:noFill/>
          <a:ln w="57150" cap="flat" cmpd="sng">
            <a:solidFill>
              <a:srgbClr val="FAAF7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5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3A50F63-4517-4087-9118-ABA1DA3040D1}"/>
              </a:ext>
            </a:extLst>
          </p:cNvPr>
          <p:cNvSpPr txBox="1"/>
          <p:nvPr/>
        </p:nvSpPr>
        <p:spPr>
          <a:xfrm>
            <a:off x="5584773" y="4595467"/>
            <a:ext cx="1545902" cy="241092"/>
          </a:xfrm>
          <a:prstGeom prst="rect">
            <a:avLst/>
          </a:prstGeom>
          <a:solidFill>
            <a:srgbClr val="FAAF7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900" dirty="0">
                <a:latin typeface="Chivo Bold" panose="00000500000000000000" pitchFamily="2" charset="0"/>
              </a:rPr>
              <a:t>D. </a:t>
            </a:r>
            <a:r>
              <a:rPr lang="es-ES" sz="900" dirty="0" err="1">
                <a:latin typeface="Chivo Bold" panose="00000500000000000000" pitchFamily="2" charset="0"/>
              </a:rPr>
              <a:t>Leg</a:t>
            </a:r>
            <a:r>
              <a:rPr lang="es-ES" sz="900" dirty="0">
                <a:latin typeface="Chivo Bold" panose="00000500000000000000" pitchFamily="2" charset="0"/>
              </a:rPr>
              <a:t>. 1471</a:t>
            </a:r>
            <a:endParaRPr lang="es-PE" sz="900" dirty="0">
              <a:latin typeface="Chivo Bold" panose="00000500000000000000" pitchFamily="2" charset="0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CE5BA3A5-D655-44CD-B818-98CE604C2228}"/>
              </a:ext>
            </a:extLst>
          </p:cNvPr>
          <p:cNvSpPr/>
          <p:nvPr/>
        </p:nvSpPr>
        <p:spPr>
          <a:xfrm>
            <a:off x="7324969" y="4569326"/>
            <a:ext cx="1659404" cy="241092"/>
          </a:xfrm>
          <a:prstGeom prst="rect">
            <a:avLst/>
          </a:prstGeom>
          <a:solidFill>
            <a:srgbClr val="FAAF7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5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DAD3C844-EB29-44C0-9C90-5B03BF4858C7}"/>
              </a:ext>
            </a:extLst>
          </p:cNvPr>
          <p:cNvSpPr/>
          <p:nvPr/>
        </p:nvSpPr>
        <p:spPr>
          <a:xfrm>
            <a:off x="7321585" y="2095526"/>
            <a:ext cx="1662788" cy="2736000"/>
          </a:xfrm>
          <a:prstGeom prst="rect">
            <a:avLst/>
          </a:prstGeom>
          <a:noFill/>
          <a:ln w="57150" cap="flat" cmpd="sng">
            <a:solidFill>
              <a:srgbClr val="FAAF7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5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15210B37-81A4-4B4D-B90E-35362021B53E}"/>
              </a:ext>
            </a:extLst>
          </p:cNvPr>
          <p:cNvSpPr txBox="1"/>
          <p:nvPr/>
        </p:nvSpPr>
        <p:spPr>
          <a:xfrm>
            <a:off x="7395748" y="4595467"/>
            <a:ext cx="1545902" cy="241092"/>
          </a:xfrm>
          <a:prstGeom prst="rect">
            <a:avLst/>
          </a:prstGeom>
          <a:solidFill>
            <a:srgbClr val="FAAF7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900" dirty="0">
                <a:latin typeface="Chivo Bold" panose="00000500000000000000" pitchFamily="2" charset="0"/>
              </a:rPr>
              <a:t>D. </a:t>
            </a:r>
            <a:r>
              <a:rPr lang="es-ES" sz="900" dirty="0" err="1">
                <a:latin typeface="Chivo Bold" panose="00000500000000000000" pitchFamily="2" charset="0"/>
              </a:rPr>
              <a:t>Leg</a:t>
            </a:r>
            <a:r>
              <a:rPr lang="es-ES" sz="900" dirty="0">
                <a:latin typeface="Chivo Bold" panose="00000500000000000000" pitchFamily="2" charset="0"/>
              </a:rPr>
              <a:t>. 1481</a:t>
            </a:r>
            <a:endParaRPr lang="es-PE" sz="900" dirty="0">
              <a:latin typeface="Chivo Bold" panose="00000500000000000000" pitchFamily="2" charset="0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27120D76-094F-4178-ABF8-458C0218EDD9}"/>
              </a:ext>
            </a:extLst>
          </p:cNvPr>
          <p:cNvSpPr/>
          <p:nvPr/>
        </p:nvSpPr>
        <p:spPr>
          <a:xfrm>
            <a:off x="1953129" y="4558870"/>
            <a:ext cx="1662788" cy="241092"/>
          </a:xfrm>
          <a:prstGeom prst="rect">
            <a:avLst/>
          </a:prstGeom>
          <a:solidFill>
            <a:srgbClr val="FAAF7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5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EA87AD6E-E9F4-45AA-A719-C0A3B7125419}"/>
              </a:ext>
            </a:extLst>
          </p:cNvPr>
          <p:cNvSpPr/>
          <p:nvPr/>
        </p:nvSpPr>
        <p:spPr>
          <a:xfrm>
            <a:off x="1953129" y="2085070"/>
            <a:ext cx="1662788" cy="2736000"/>
          </a:xfrm>
          <a:prstGeom prst="rect">
            <a:avLst/>
          </a:prstGeom>
          <a:noFill/>
          <a:ln w="57150" cap="flat" cmpd="sng">
            <a:solidFill>
              <a:srgbClr val="FAAF7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5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CBA6929B-8626-4541-9E43-C3BB4FF2F378}"/>
              </a:ext>
            </a:extLst>
          </p:cNvPr>
          <p:cNvSpPr txBox="1"/>
          <p:nvPr/>
        </p:nvSpPr>
        <p:spPr>
          <a:xfrm>
            <a:off x="2005186" y="4595467"/>
            <a:ext cx="1545902" cy="241092"/>
          </a:xfrm>
          <a:prstGeom prst="rect">
            <a:avLst/>
          </a:prstGeom>
          <a:solidFill>
            <a:srgbClr val="FAAF7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900" dirty="0">
                <a:latin typeface="Chivo Bold" panose="00000500000000000000" pitchFamily="2" charset="0"/>
              </a:rPr>
              <a:t>D. </a:t>
            </a:r>
            <a:r>
              <a:rPr lang="es-ES" sz="900" dirty="0" err="1">
                <a:latin typeface="Chivo Bold" panose="00000500000000000000" pitchFamily="2" charset="0"/>
              </a:rPr>
              <a:t>Leg</a:t>
            </a:r>
            <a:r>
              <a:rPr lang="es-ES" sz="900" dirty="0">
                <a:latin typeface="Chivo Bold" panose="00000500000000000000" pitchFamily="2" charset="0"/>
              </a:rPr>
              <a:t>. 1488</a:t>
            </a:r>
            <a:endParaRPr lang="es-PE" sz="900" dirty="0">
              <a:latin typeface="Chivo Bold" panose="00000500000000000000" pitchFamily="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6D7EB6-287D-4F78-BEF8-1FF4197A6ED4}"/>
              </a:ext>
            </a:extLst>
          </p:cNvPr>
          <p:cNvSpPr/>
          <p:nvPr/>
        </p:nvSpPr>
        <p:spPr>
          <a:xfrm>
            <a:off x="2184671" y="3373918"/>
            <a:ext cx="53562" cy="61999"/>
          </a:xfrm>
          <a:prstGeom prst="rect">
            <a:avLst/>
          </a:prstGeom>
          <a:solidFill>
            <a:srgbClr val="B1DDE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1531">
              <a:spcBef>
                <a:spcPts val="0"/>
              </a:spcBef>
              <a:spcAft>
                <a:spcPts val="0"/>
              </a:spcAft>
            </a:pPr>
            <a:endParaRPr lang="x-none" sz="56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B5F8CDB0-5E08-4B6D-A2AF-98258AA6CDD1}"/>
              </a:ext>
            </a:extLst>
          </p:cNvPr>
          <p:cNvSpPr/>
          <p:nvPr/>
        </p:nvSpPr>
        <p:spPr>
          <a:xfrm>
            <a:off x="2184671" y="3915713"/>
            <a:ext cx="53562" cy="61999"/>
          </a:xfrm>
          <a:prstGeom prst="rect">
            <a:avLst/>
          </a:prstGeom>
          <a:solidFill>
            <a:srgbClr val="B1DDE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1531">
              <a:spcBef>
                <a:spcPts val="0"/>
              </a:spcBef>
              <a:spcAft>
                <a:spcPts val="0"/>
              </a:spcAft>
            </a:pPr>
            <a:endParaRPr lang="x-none" sz="56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D8A2A530-A30D-4DB2-BB64-FE3A6BC71DD1}"/>
              </a:ext>
            </a:extLst>
          </p:cNvPr>
          <p:cNvSpPr/>
          <p:nvPr/>
        </p:nvSpPr>
        <p:spPr>
          <a:xfrm>
            <a:off x="3850684" y="3559479"/>
            <a:ext cx="53562" cy="61999"/>
          </a:xfrm>
          <a:prstGeom prst="rect">
            <a:avLst/>
          </a:prstGeom>
          <a:solidFill>
            <a:srgbClr val="B1DDE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1531">
              <a:spcBef>
                <a:spcPts val="0"/>
              </a:spcBef>
              <a:spcAft>
                <a:spcPts val="0"/>
              </a:spcAft>
            </a:pPr>
            <a:endParaRPr lang="x-none" sz="56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0A84EA0F-D7F7-48BC-AF78-F91263B6D24A}"/>
              </a:ext>
            </a:extLst>
          </p:cNvPr>
          <p:cNvSpPr/>
          <p:nvPr/>
        </p:nvSpPr>
        <p:spPr>
          <a:xfrm flipV="1">
            <a:off x="3858525" y="3850098"/>
            <a:ext cx="45719" cy="61999"/>
          </a:xfrm>
          <a:prstGeom prst="rect">
            <a:avLst/>
          </a:prstGeom>
          <a:solidFill>
            <a:srgbClr val="B1DDE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1531">
              <a:spcBef>
                <a:spcPts val="0"/>
              </a:spcBef>
              <a:spcAft>
                <a:spcPts val="0"/>
              </a:spcAft>
            </a:pPr>
            <a:endParaRPr lang="x-none" sz="56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63CF33D8-0DF1-40AF-8880-C73A787415D8}"/>
              </a:ext>
            </a:extLst>
          </p:cNvPr>
          <p:cNvSpPr/>
          <p:nvPr/>
        </p:nvSpPr>
        <p:spPr>
          <a:xfrm>
            <a:off x="5653241" y="3373628"/>
            <a:ext cx="53562" cy="61999"/>
          </a:xfrm>
          <a:prstGeom prst="rect">
            <a:avLst/>
          </a:prstGeom>
          <a:solidFill>
            <a:srgbClr val="B1DDE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1531">
              <a:spcBef>
                <a:spcPts val="0"/>
              </a:spcBef>
              <a:spcAft>
                <a:spcPts val="0"/>
              </a:spcAft>
            </a:pPr>
            <a:endParaRPr lang="x-none" sz="56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DB485760-4EBA-4533-BAE3-E129E172EBCA}"/>
              </a:ext>
            </a:extLst>
          </p:cNvPr>
          <p:cNvSpPr/>
          <p:nvPr/>
        </p:nvSpPr>
        <p:spPr>
          <a:xfrm>
            <a:off x="7446869" y="3253129"/>
            <a:ext cx="53562" cy="61999"/>
          </a:xfrm>
          <a:prstGeom prst="rect">
            <a:avLst/>
          </a:prstGeom>
          <a:solidFill>
            <a:srgbClr val="B1DDE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1531">
              <a:spcBef>
                <a:spcPts val="0"/>
              </a:spcBef>
              <a:spcAft>
                <a:spcPts val="0"/>
              </a:spcAft>
            </a:pPr>
            <a:endParaRPr lang="x-none" sz="56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A4AC97F8-AA7D-41DC-9611-F7522C06FEDA}"/>
              </a:ext>
            </a:extLst>
          </p:cNvPr>
          <p:cNvSpPr/>
          <p:nvPr/>
        </p:nvSpPr>
        <p:spPr>
          <a:xfrm>
            <a:off x="408078" y="323043"/>
            <a:ext cx="943221" cy="969791"/>
          </a:xfrm>
          <a:prstGeom prst="rect">
            <a:avLst/>
          </a:prstGeom>
          <a:solidFill>
            <a:srgbClr val="D8D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25"/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7A329A13-71F3-4B79-8F1E-789C7B406F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45" y="372341"/>
            <a:ext cx="843442" cy="873927"/>
          </a:xfrm>
          <a:prstGeom prst="rect">
            <a:avLst/>
          </a:prstGeom>
        </p:spPr>
      </p:pic>
      <p:sp>
        <p:nvSpPr>
          <p:cNvPr id="51" name="CuadroTexto 41">
            <a:extLst>
              <a:ext uri="{FF2B5EF4-FFF2-40B4-BE49-F238E27FC236}">
                <a16:creationId xmlns:a16="http://schemas.microsoft.com/office/drawing/2014/main" id="{CBA6929B-8626-4541-9E43-C3BB4FF2F378}"/>
              </a:ext>
            </a:extLst>
          </p:cNvPr>
          <p:cNvSpPr txBox="1"/>
          <p:nvPr/>
        </p:nvSpPr>
        <p:spPr>
          <a:xfrm>
            <a:off x="3742287" y="4595946"/>
            <a:ext cx="1651735" cy="241092"/>
          </a:xfrm>
          <a:prstGeom prst="rect">
            <a:avLst/>
          </a:prstGeom>
          <a:solidFill>
            <a:srgbClr val="F7D5D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900" b="1" dirty="0">
                <a:latin typeface="Chivo Bold" panose="00000500000000000000" pitchFamily="2" charset="0"/>
              </a:rPr>
              <a:t>NO SE IMPLEMENTÓ</a:t>
            </a:r>
            <a:endParaRPr lang="es-PE" sz="900" b="1" dirty="0">
              <a:latin typeface="Chivo Bold" panose="00000500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F6870A6-F757-4521-9E78-7572360470FB}"/>
              </a:ext>
            </a:extLst>
          </p:cNvPr>
          <p:cNvSpPr txBox="1"/>
          <p:nvPr/>
        </p:nvSpPr>
        <p:spPr>
          <a:xfrm>
            <a:off x="3858525" y="3230708"/>
            <a:ext cx="1293338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Chivo Light" panose="00000500000000000000" pitchFamily="2" charset="0"/>
              </a:rPr>
              <a:t>Se </a:t>
            </a:r>
            <a:r>
              <a:rPr lang="fr-FR" sz="900" dirty="0" err="1">
                <a:latin typeface="Chivo Light" panose="00000500000000000000" pitchFamily="2" charset="0"/>
              </a:rPr>
              <a:t>propuso</a:t>
            </a:r>
            <a:r>
              <a:rPr lang="fr-FR" sz="900" dirty="0">
                <a:latin typeface="Chivo Light" panose="000005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4212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 descr="Imagen que contiene electrónica, computadora, laptop, tabla&#10;&#10;Descripción generada automáticamente">
            <a:extLst>
              <a:ext uri="{FF2B5EF4-FFF2-40B4-BE49-F238E27FC236}">
                <a16:creationId xmlns:a16="http://schemas.microsoft.com/office/drawing/2014/main" id="{A67604AB-BA8D-45E5-A901-544760A563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8" t="2852" r="36575" b="1239"/>
          <a:stretch/>
        </p:blipFill>
        <p:spPr>
          <a:xfrm>
            <a:off x="832" y="-1"/>
            <a:ext cx="1781175" cy="4933081"/>
          </a:xfrm>
          <a:prstGeom prst="rect">
            <a:avLst/>
          </a:prstGeom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id="{3426BEDA-32EB-4D42-BB6C-E2E9E2DFCFD9}"/>
              </a:ext>
            </a:extLst>
          </p:cNvPr>
          <p:cNvSpPr/>
          <p:nvPr/>
        </p:nvSpPr>
        <p:spPr>
          <a:xfrm>
            <a:off x="7324971" y="1835474"/>
            <a:ext cx="1651735" cy="229799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25"/>
          </a:p>
        </p:txBody>
      </p:sp>
      <p:pic>
        <p:nvPicPr>
          <p:cNvPr id="37" name="Imagen 36" descr="Imagen que contiene camioneta, alimentos, gente&#10;&#10;Descripción generada automáticamente">
            <a:extLst>
              <a:ext uri="{FF2B5EF4-FFF2-40B4-BE49-F238E27FC236}">
                <a16:creationId xmlns:a16="http://schemas.microsoft.com/office/drawing/2014/main" id="{CE46F198-F948-40AA-9C59-7B380ED87A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78" y="319643"/>
            <a:ext cx="943221" cy="971605"/>
          </a:xfrm>
          <a:prstGeom prst="rect">
            <a:avLst/>
          </a:prstGeom>
        </p:spPr>
      </p:pic>
      <p:sp>
        <p:nvSpPr>
          <p:cNvPr id="92" name="Google Shape;92;p2"/>
          <p:cNvSpPr/>
          <p:nvPr/>
        </p:nvSpPr>
        <p:spPr>
          <a:xfrm>
            <a:off x="0" y="4933084"/>
            <a:ext cx="9144000" cy="210416"/>
          </a:xfrm>
          <a:prstGeom prst="rect">
            <a:avLst/>
          </a:prstGeom>
          <a:solidFill>
            <a:srgbClr val="B1DDE8"/>
          </a:solidFill>
          <a:ln>
            <a:noFill/>
          </a:ln>
        </p:spPr>
        <p:txBody>
          <a:bodyPr spcFirstLastPara="1" wrap="square" lIns="28350" tIns="14175" rIns="28350" bIns="141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8"/>
            </a:pPr>
            <a:endParaRPr sz="558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96FAA9F2-7ACC-4173-8F65-C1325574CBFA}"/>
              </a:ext>
            </a:extLst>
          </p:cNvPr>
          <p:cNvSpPr/>
          <p:nvPr/>
        </p:nvSpPr>
        <p:spPr>
          <a:xfrm>
            <a:off x="1960379" y="1835473"/>
            <a:ext cx="1651735" cy="2376389"/>
          </a:xfrm>
          <a:prstGeom prst="rect">
            <a:avLst/>
          </a:prstGeom>
          <a:solidFill>
            <a:schemeClr val="bg1"/>
          </a:solidFill>
          <a:ln w="19050">
            <a:solidFill>
              <a:srgbClr val="B1DD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25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BA7331FB-BF8B-4C65-8653-81D8D8D2024F}"/>
              </a:ext>
            </a:extLst>
          </p:cNvPr>
          <p:cNvSpPr/>
          <p:nvPr/>
        </p:nvSpPr>
        <p:spPr>
          <a:xfrm>
            <a:off x="1963907" y="1835474"/>
            <a:ext cx="1648207" cy="1022466"/>
          </a:xfrm>
          <a:prstGeom prst="rect">
            <a:avLst/>
          </a:prstGeom>
          <a:solidFill>
            <a:srgbClr val="B1DD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PE" sz="37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6926F90A-4B12-4B2E-A3E9-1E8D49CAC56F}"/>
              </a:ext>
            </a:extLst>
          </p:cNvPr>
          <p:cNvSpPr/>
          <p:nvPr/>
        </p:nvSpPr>
        <p:spPr>
          <a:xfrm>
            <a:off x="2008511" y="1880847"/>
            <a:ext cx="1565829" cy="923330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r>
              <a:rPr lang="es-ES" sz="900" dirty="0">
                <a:latin typeface="Chivo Bold" panose="00000500000000000000" pitchFamily="2" charset="0"/>
              </a:rPr>
              <a:t>Incentivos para la adquisición de bienes de capital a través de la prórroga de la RECUPERACIÓN ANTICIPADA DEL IGV</a:t>
            </a: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284E0334-26F9-4FFB-B946-66E344146DDC}"/>
              </a:ext>
            </a:extLst>
          </p:cNvPr>
          <p:cNvSpPr/>
          <p:nvPr/>
        </p:nvSpPr>
        <p:spPr>
          <a:xfrm>
            <a:off x="3742287" y="1835474"/>
            <a:ext cx="1651735" cy="229799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25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1F2FAD4F-861A-4631-A77E-78C20B43592C}"/>
              </a:ext>
            </a:extLst>
          </p:cNvPr>
          <p:cNvSpPr/>
          <p:nvPr/>
        </p:nvSpPr>
        <p:spPr>
          <a:xfrm>
            <a:off x="3742286" y="1835474"/>
            <a:ext cx="1651734" cy="10224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PE" sz="37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9C8E1233-AD6D-4A2A-8CAA-C48944CD3B1E}"/>
              </a:ext>
            </a:extLst>
          </p:cNvPr>
          <p:cNvSpPr/>
          <p:nvPr/>
        </p:nvSpPr>
        <p:spPr>
          <a:xfrm>
            <a:off x="5520834" y="1835474"/>
            <a:ext cx="1651736" cy="2376388"/>
          </a:xfrm>
          <a:prstGeom prst="rect">
            <a:avLst/>
          </a:prstGeom>
          <a:solidFill>
            <a:schemeClr val="bg1"/>
          </a:solidFill>
          <a:ln w="19050">
            <a:solidFill>
              <a:srgbClr val="B1DD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25"/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8D0D7530-3E11-4C23-B6C1-F69B6858FFF8}"/>
              </a:ext>
            </a:extLst>
          </p:cNvPr>
          <p:cNvSpPr/>
          <p:nvPr/>
        </p:nvSpPr>
        <p:spPr>
          <a:xfrm>
            <a:off x="5520833" y="1835474"/>
            <a:ext cx="1651736" cy="1022466"/>
          </a:xfrm>
          <a:prstGeom prst="rect">
            <a:avLst/>
          </a:prstGeom>
          <a:solidFill>
            <a:srgbClr val="B1DD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PE" sz="37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F4B76BF2-26DB-4502-99D9-D823467E5741}"/>
              </a:ext>
            </a:extLst>
          </p:cNvPr>
          <p:cNvSpPr/>
          <p:nvPr/>
        </p:nvSpPr>
        <p:spPr>
          <a:xfrm>
            <a:off x="7324970" y="1835470"/>
            <a:ext cx="1651736" cy="102247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25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E3EE6451-31A0-4C84-97A0-5DFDD0179539}"/>
              </a:ext>
            </a:extLst>
          </p:cNvPr>
          <p:cNvSpPr/>
          <p:nvPr/>
        </p:nvSpPr>
        <p:spPr>
          <a:xfrm>
            <a:off x="7324969" y="1835470"/>
            <a:ext cx="1651736" cy="10224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PE" sz="37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1C081476-47C7-4F59-B6D5-3459E84E873F}"/>
              </a:ext>
            </a:extLst>
          </p:cNvPr>
          <p:cNvSpPr/>
          <p:nvPr/>
        </p:nvSpPr>
        <p:spPr>
          <a:xfrm>
            <a:off x="3787038" y="1916405"/>
            <a:ext cx="1565829" cy="887771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r>
              <a:rPr lang="es-ES" sz="900" dirty="0">
                <a:latin typeface="Chivo Bold" panose="00000500000000000000" pitchFamily="2" charset="0"/>
              </a:rPr>
              <a:t>Reducción de costos para los emisores electrónicos – PRÓRROGA A SUNAT DE FIRMA DIGITAL</a:t>
            </a: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5DD99317-77D8-49CC-8241-B25A02EDAFFB}"/>
              </a:ext>
            </a:extLst>
          </p:cNvPr>
          <p:cNvSpPr/>
          <p:nvPr/>
        </p:nvSpPr>
        <p:spPr>
          <a:xfrm>
            <a:off x="7367922" y="1903953"/>
            <a:ext cx="1565829" cy="900224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r>
              <a:rPr lang="es-ES" sz="900" dirty="0">
                <a:latin typeface="Chivo Bold" panose="00000500000000000000" pitchFamily="2" charset="0"/>
              </a:rPr>
              <a:t>Regímenes de RUS, RER y MYPES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4F760E2F-982D-4761-81F1-DF0E5D54C0AD}"/>
              </a:ext>
            </a:extLst>
          </p:cNvPr>
          <p:cNvSpPr txBox="1"/>
          <p:nvPr/>
        </p:nvSpPr>
        <p:spPr>
          <a:xfrm>
            <a:off x="1993983" y="2828539"/>
            <a:ext cx="1545902" cy="897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noAutofit/>
          </a:bodyPr>
          <a:lstStyle/>
          <a:p>
            <a:pPr marL="171450" indent="-171450" defTabSz="642937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900" dirty="0">
                <a:latin typeface="Chivo Light" panose="00000500000000000000" pitchFamily="2" charset="0"/>
              </a:rPr>
              <a:t>Extender el mecanismo a empresas de mayores ingresos (entre 300 a 2,500 UIT).</a:t>
            </a:r>
          </a:p>
          <a:p>
            <a:pPr marL="171450" indent="-171450" defTabSz="642937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900" dirty="0">
                <a:latin typeface="Chivo Light" panose="00000500000000000000" pitchFamily="2" charset="0"/>
              </a:rPr>
              <a:t>Prórroga por (3) años más (hasta 31.12.23)</a:t>
            </a: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91DCB5DE-0E72-47AE-A945-36E17F8BBA7F}"/>
              </a:ext>
            </a:extLst>
          </p:cNvPr>
          <p:cNvSpPr txBox="1"/>
          <p:nvPr/>
        </p:nvSpPr>
        <p:spPr>
          <a:xfrm>
            <a:off x="3806965" y="2828539"/>
            <a:ext cx="1545902" cy="1383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noAutofit/>
          </a:bodyPr>
          <a:lstStyle/>
          <a:p>
            <a:pPr marL="171450" indent="-171450" defTabSz="642937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900" dirty="0">
                <a:latin typeface="Chivo Light" panose="00000500000000000000" pitchFamily="2" charset="0"/>
              </a:rPr>
              <a:t>Ampliar plazo de autorización como entidad de registro y verificación.</a:t>
            </a:r>
          </a:p>
          <a:p>
            <a:pPr marL="171450" indent="-171450" defTabSz="642937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900" dirty="0">
                <a:latin typeface="Chivo Light" panose="00000500000000000000" pitchFamily="2" charset="0"/>
              </a:rPr>
              <a:t>Genera reducción de costos en los contribuyentes.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6E5D51F-6E97-4C82-9397-4B39E246D914}"/>
              </a:ext>
            </a:extLst>
          </p:cNvPr>
          <p:cNvSpPr txBox="1"/>
          <p:nvPr/>
        </p:nvSpPr>
        <p:spPr>
          <a:xfrm>
            <a:off x="7478528" y="3014186"/>
            <a:ext cx="1344616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71450" indent="-171450" defTabSz="642937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/>
            </a:pPr>
            <a:r>
              <a:rPr lang="es-ES" sz="900" dirty="0">
                <a:latin typeface="Chivo Light" panose="00000500000000000000" pitchFamily="2" charset="0"/>
              </a:rPr>
              <a:t>Modificación de los regímenes.</a:t>
            </a:r>
            <a:endParaRPr lang="es-PE" sz="900" dirty="0">
              <a:latin typeface="Chivo Light" panose="00000500000000000000" pitchFamily="2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576EE710-62FA-40AA-B8F8-41E9D63D025F}"/>
              </a:ext>
            </a:extLst>
          </p:cNvPr>
          <p:cNvSpPr/>
          <p:nvPr/>
        </p:nvSpPr>
        <p:spPr>
          <a:xfrm>
            <a:off x="1964830" y="325032"/>
            <a:ext cx="4233546" cy="49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313" b="1" dirty="0">
                <a:latin typeface="Chivo" pitchFamily="2" charset="77"/>
              </a:rPr>
              <a:t>OTORGAMIENTO DE FACULTADES LEGISLATIVAS</a:t>
            </a:r>
            <a:br>
              <a:rPr lang="es-ES" sz="1313" b="1" dirty="0">
                <a:latin typeface="Chivo" pitchFamily="2" charset="77"/>
              </a:rPr>
            </a:br>
            <a:r>
              <a:rPr lang="es-ES" sz="1313" dirty="0">
                <a:latin typeface="Chivo" pitchFamily="2" charset="77"/>
              </a:rPr>
              <a:t>Ley Nro. 31011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28921731-DFAB-40ED-9128-2158FFD850A3}"/>
              </a:ext>
            </a:extLst>
          </p:cNvPr>
          <p:cNvCxnSpPr>
            <a:cxnSpLocks/>
          </p:cNvCxnSpPr>
          <p:nvPr/>
        </p:nvCxnSpPr>
        <p:spPr>
          <a:xfrm>
            <a:off x="2028438" y="292287"/>
            <a:ext cx="59743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63CC7FB9-9A7F-4835-A1D8-8B1EF3568EA6}"/>
              </a:ext>
            </a:extLst>
          </p:cNvPr>
          <p:cNvCxnSpPr>
            <a:cxnSpLocks/>
          </p:cNvCxnSpPr>
          <p:nvPr/>
        </p:nvCxnSpPr>
        <p:spPr>
          <a:xfrm>
            <a:off x="2028438" y="821450"/>
            <a:ext cx="59743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áfico 3">
            <a:extLst>
              <a:ext uri="{FF2B5EF4-FFF2-40B4-BE49-F238E27FC236}">
                <a16:creationId xmlns:a16="http://schemas.microsoft.com/office/drawing/2014/main" id="{CC850CEC-DB19-4DF7-B02C-A87CD2013B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23692" y="1217787"/>
            <a:ext cx="496615" cy="496615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250AD29C-41EB-42ED-8466-1DEA869D56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14565" y="1216483"/>
            <a:ext cx="497919" cy="497919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5F1153E3-B3C3-498D-A382-7684FD64EE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43365" y="1196727"/>
            <a:ext cx="497918" cy="497918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DED88D88-8240-47B3-8D2C-E24490F03F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22820" y="1194758"/>
            <a:ext cx="530029" cy="530029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F20933E0-0D30-4527-8A54-905B054B06DB}"/>
              </a:ext>
            </a:extLst>
          </p:cNvPr>
          <p:cNvSpPr/>
          <p:nvPr/>
        </p:nvSpPr>
        <p:spPr>
          <a:xfrm>
            <a:off x="5546421" y="1886338"/>
            <a:ext cx="1565829" cy="923330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r>
              <a:rPr lang="es-ES" sz="900" dirty="0">
                <a:latin typeface="Chivo Bold" panose="00000500000000000000" pitchFamily="2" charset="0"/>
              </a:rPr>
              <a:t>Riesgo de incumplimiento del pago de IR e IGV - FRACCIONAMIENTO Y APLAZAMIENTO DE DEUDAS.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301731C3-E48C-418B-8495-744DC3999660}"/>
              </a:ext>
            </a:extLst>
          </p:cNvPr>
          <p:cNvSpPr txBox="1"/>
          <p:nvPr/>
        </p:nvSpPr>
        <p:spPr>
          <a:xfrm>
            <a:off x="5546421" y="2879160"/>
            <a:ext cx="1545902" cy="10911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noAutofit/>
          </a:bodyPr>
          <a:lstStyle/>
          <a:p>
            <a:pPr marL="171450" indent="-171450" defTabSz="642937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900" dirty="0">
                <a:latin typeface="Chivo Light" panose="00000500000000000000" pitchFamily="2" charset="0"/>
              </a:rPr>
              <a:t>Eliminación de tasas de acogimiento.</a:t>
            </a:r>
          </a:p>
          <a:p>
            <a:pPr marL="171450" indent="-171450" defTabSz="642937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900" dirty="0">
                <a:latin typeface="Chivo Light" panose="00000500000000000000" pitchFamily="2" charset="0"/>
              </a:rPr>
              <a:t>Aprobación automática</a:t>
            </a:r>
          </a:p>
          <a:p>
            <a:pPr marL="171450" indent="-171450" defTabSz="642937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900" dirty="0">
                <a:latin typeface="Chivo Light" panose="00000500000000000000" pitchFamily="2" charset="0"/>
              </a:rPr>
              <a:t>Reducción de interés moratorio.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6CA3B3FD-12BB-42D6-86EF-55A989DC9E1D}"/>
              </a:ext>
            </a:extLst>
          </p:cNvPr>
          <p:cNvGrpSpPr/>
          <p:nvPr/>
        </p:nvGrpSpPr>
        <p:grpSpPr>
          <a:xfrm>
            <a:off x="3727821" y="1835774"/>
            <a:ext cx="1662788" cy="2538788"/>
            <a:chOff x="3710460" y="1835774"/>
            <a:chExt cx="1662788" cy="2538788"/>
          </a:xfrm>
        </p:grpSpPr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671ECBC3-D446-4033-AABC-0E81DA46E523}"/>
                </a:ext>
              </a:extLst>
            </p:cNvPr>
            <p:cNvGrpSpPr/>
            <p:nvPr/>
          </p:nvGrpSpPr>
          <p:grpSpPr>
            <a:xfrm>
              <a:off x="3710460" y="1835774"/>
              <a:ext cx="1662788" cy="2484000"/>
              <a:chOff x="1960379" y="1835470"/>
              <a:chExt cx="1662788" cy="2484000"/>
            </a:xfrm>
          </p:grpSpPr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9355C48D-7197-4113-B53B-B270B8752BD1}"/>
                  </a:ext>
                </a:extLst>
              </p:cNvPr>
              <p:cNvSpPr/>
              <p:nvPr/>
            </p:nvSpPr>
            <p:spPr>
              <a:xfrm>
                <a:off x="1983481" y="4121558"/>
                <a:ext cx="1630294" cy="180000"/>
              </a:xfrm>
              <a:prstGeom prst="rect">
                <a:avLst/>
              </a:prstGeom>
              <a:solidFill>
                <a:srgbClr val="FAAF7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x-none" sz="5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n-lt"/>
                  <a:ea typeface="+mn-ea"/>
                  <a:cs typeface="+mn-cs"/>
                  <a:sym typeface="Gill Sans"/>
                </a:endParaRPr>
              </a:p>
            </p:txBody>
          </p:sp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579731F1-A7CA-4C55-A793-5909EBF2C329}"/>
                  </a:ext>
                </a:extLst>
              </p:cNvPr>
              <p:cNvSpPr/>
              <p:nvPr/>
            </p:nvSpPr>
            <p:spPr>
              <a:xfrm>
                <a:off x="1960379" y="1835470"/>
                <a:ext cx="1662788" cy="2484000"/>
              </a:xfrm>
              <a:prstGeom prst="rect">
                <a:avLst/>
              </a:prstGeom>
              <a:noFill/>
              <a:ln w="57150" cap="flat" cmpd="sng">
                <a:solidFill>
                  <a:srgbClr val="FAAF7D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x-none" sz="5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n-lt"/>
                  <a:ea typeface="+mn-ea"/>
                  <a:cs typeface="+mn-cs"/>
                  <a:sym typeface="Gill Sans"/>
                </a:endParaRPr>
              </a:p>
            </p:txBody>
          </p:sp>
        </p:grp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DFAF7179-C4A7-4D16-9851-1EC0C82F018D}"/>
                </a:ext>
              </a:extLst>
            </p:cNvPr>
            <p:cNvSpPr txBox="1"/>
            <p:nvPr/>
          </p:nvSpPr>
          <p:spPr>
            <a:xfrm>
              <a:off x="3759099" y="4133470"/>
              <a:ext cx="1545902" cy="2410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6429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900" dirty="0">
                  <a:latin typeface="Chivo Bold" panose="00000500000000000000" pitchFamily="2" charset="0"/>
                </a:rPr>
                <a:t>D. </a:t>
              </a:r>
              <a:r>
                <a:rPr lang="es-ES" sz="900" dirty="0" err="1">
                  <a:latin typeface="Chivo Bold" panose="00000500000000000000" pitchFamily="2" charset="0"/>
                </a:rPr>
                <a:t>Leg</a:t>
              </a:r>
              <a:r>
                <a:rPr lang="es-ES" sz="900" dirty="0">
                  <a:latin typeface="Chivo Bold" panose="00000500000000000000" pitchFamily="2" charset="0"/>
                </a:rPr>
                <a:t>. 1462</a:t>
              </a:r>
              <a:endParaRPr lang="es-PE" sz="900" dirty="0">
                <a:latin typeface="Chivo Bold" panose="00000500000000000000" pitchFamily="2" charset="0"/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D5FC6C3B-7653-4604-AEB8-23F1DFC8460C}"/>
              </a:ext>
            </a:extLst>
          </p:cNvPr>
          <p:cNvGrpSpPr/>
          <p:nvPr/>
        </p:nvGrpSpPr>
        <p:grpSpPr>
          <a:xfrm>
            <a:off x="1960379" y="1835470"/>
            <a:ext cx="1662788" cy="2543282"/>
            <a:chOff x="1960379" y="1835470"/>
            <a:chExt cx="1662788" cy="2543282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C47360E2-64E7-4604-910D-5E4BB4C9B1F2}"/>
                </a:ext>
              </a:extLst>
            </p:cNvPr>
            <p:cNvGrpSpPr/>
            <p:nvPr/>
          </p:nvGrpSpPr>
          <p:grpSpPr>
            <a:xfrm>
              <a:off x="1960379" y="1835470"/>
              <a:ext cx="1662788" cy="2484000"/>
              <a:chOff x="1960379" y="1835470"/>
              <a:chExt cx="1662788" cy="2484000"/>
            </a:xfrm>
          </p:grpSpPr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83267B94-B0DD-4B98-8DE2-F383D1923561}"/>
                  </a:ext>
                </a:extLst>
              </p:cNvPr>
              <p:cNvSpPr/>
              <p:nvPr/>
            </p:nvSpPr>
            <p:spPr>
              <a:xfrm>
                <a:off x="1981820" y="4121862"/>
                <a:ext cx="1630294" cy="180000"/>
              </a:xfrm>
              <a:prstGeom prst="rect">
                <a:avLst/>
              </a:prstGeom>
              <a:solidFill>
                <a:srgbClr val="FAAF7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x-none" sz="5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n-lt"/>
                  <a:ea typeface="+mn-ea"/>
                  <a:cs typeface="+mn-cs"/>
                  <a:sym typeface="Gill Sans"/>
                </a:endParaRPr>
              </a:p>
            </p:txBody>
          </p:sp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7E3C13C6-62A9-42CD-8E9D-EDD5DA00B343}"/>
                  </a:ext>
                </a:extLst>
              </p:cNvPr>
              <p:cNvSpPr/>
              <p:nvPr/>
            </p:nvSpPr>
            <p:spPr>
              <a:xfrm>
                <a:off x="1960379" y="1835470"/>
                <a:ext cx="1662788" cy="2484000"/>
              </a:xfrm>
              <a:prstGeom prst="rect">
                <a:avLst/>
              </a:prstGeom>
              <a:noFill/>
              <a:ln w="57150" cap="flat" cmpd="sng">
                <a:solidFill>
                  <a:srgbClr val="FAAF7D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x-none" sz="5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n-lt"/>
                  <a:ea typeface="+mn-ea"/>
                  <a:cs typeface="+mn-cs"/>
                  <a:sym typeface="Gill Sans"/>
                </a:endParaRPr>
              </a:p>
            </p:txBody>
          </p:sp>
        </p:grp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91AFE414-A7C1-4ECF-BDAA-73EFC7D5315C}"/>
                </a:ext>
              </a:extLst>
            </p:cNvPr>
            <p:cNvSpPr txBox="1"/>
            <p:nvPr/>
          </p:nvSpPr>
          <p:spPr>
            <a:xfrm>
              <a:off x="2028438" y="4126752"/>
              <a:ext cx="1545902" cy="252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6429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900" dirty="0">
                  <a:latin typeface="Chivo Bold" panose="00000500000000000000" pitchFamily="2" charset="0"/>
                </a:rPr>
                <a:t>D. </a:t>
              </a:r>
              <a:r>
                <a:rPr lang="es-ES" sz="900" dirty="0" err="1">
                  <a:latin typeface="Chivo Bold" panose="00000500000000000000" pitchFamily="2" charset="0"/>
                </a:rPr>
                <a:t>Leg</a:t>
              </a:r>
              <a:r>
                <a:rPr lang="es-ES" sz="900" dirty="0">
                  <a:latin typeface="Chivo Bold" panose="00000500000000000000" pitchFamily="2" charset="0"/>
                </a:rPr>
                <a:t>. 1463</a:t>
              </a:r>
              <a:endParaRPr lang="es-PE" sz="900" dirty="0">
                <a:latin typeface="Chivo Bold" panose="00000500000000000000" pitchFamily="2" charset="0"/>
              </a:endParaRPr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6215C865-77D9-4CCD-A097-99DE4BED601A}"/>
              </a:ext>
            </a:extLst>
          </p:cNvPr>
          <p:cNvGrpSpPr/>
          <p:nvPr/>
        </p:nvGrpSpPr>
        <p:grpSpPr>
          <a:xfrm>
            <a:off x="5497941" y="1835774"/>
            <a:ext cx="1663908" cy="2527180"/>
            <a:chOff x="3710460" y="1835774"/>
            <a:chExt cx="1663908" cy="2527180"/>
          </a:xfrm>
        </p:grpSpPr>
        <p:grpSp>
          <p:nvGrpSpPr>
            <p:cNvPr id="43" name="Grupo 42">
              <a:extLst>
                <a:ext uri="{FF2B5EF4-FFF2-40B4-BE49-F238E27FC236}">
                  <a16:creationId xmlns:a16="http://schemas.microsoft.com/office/drawing/2014/main" id="{6F05C2C2-58EB-404D-BAF8-F9FCF43E43CF}"/>
                </a:ext>
              </a:extLst>
            </p:cNvPr>
            <p:cNvGrpSpPr/>
            <p:nvPr/>
          </p:nvGrpSpPr>
          <p:grpSpPr>
            <a:xfrm>
              <a:off x="3710460" y="1835774"/>
              <a:ext cx="1663908" cy="2484000"/>
              <a:chOff x="1960379" y="1835470"/>
              <a:chExt cx="1663908" cy="2484000"/>
            </a:xfrm>
          </p:grpSpPr>
          <p:sp>
            <p:nvSpPr>
              <p:cNvPr id="45" name="Rectángulo 44">
                <a:extLst>
                  <a:ext uri="{FF2B5EF4-FFF2-40B4-BE49-F238E27FC236}">
                    <a16:creationId xmlns:a16="http://schemas.microsoft.com/office/drawing/2014/main" id="{8E23BDA0-8F9A-4A17-8D44-7C2ECF36B47D}"/>
                  </a:ext>
                </a:extLst>
              </p:cNvPr>
              <p:cNvSpPr/>
              <p:nvPr/>
            </p:nvSpPr>
            <p:spPr>
              <a:xfrm>
                <a:off x="1993993" y="4121558"/>
                <a:ext cx="1630294" cy="180000"/>
              </a:xfrm>
              <a:prstGeom prst="rect">
                <a:avLst/>
              </a:prstGeom>
              <a:solidFill>
                <a:srgbClr val="FAAF7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x-none" sz="5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n-lt"/>
                  <a:ea typeface="+mn-ea"/>
                  <a:cs typeface="+mn-cs"/>
                  <a:sym typeface="Gill Sans"/>
                </a:endParaRPr>
              </a:p>
            </p:txBody>
          </p:sp>
          <p:sp>
            <p:nvSpPr>
              <p:cNvPr id="46" name="Rectángulo 45">
                <a:extLst>
                  <a:ext uri="{FF2B5EF4-FFF2-40B4-BE49-F238E27FC236}">
                    <a16:creationId xmlns:a16="http://schemas.microsoft.com/office/drawing/2014/main" id="{F9EF20E9-C42A-44EA-B65C-9ADEAC3CC196}"/>
                  </a:ext>
                </a:extLst>
              </p:cNvPr>
              <p:cNvSpPr/>
              <p:nvPr/>
            </p:nvSpPr>
            <p:spPr>
              <a:xfrm>
                <a:off x="1960379" y="1835470"/>
                <a:ext cx="1662788" cy="2484000"/>
              </a:xfrm>
              <a:prstGeom prst="rect">
                <a:avLst/>
              </a:prstGeom>
              <a:noFill/>
              <a:ln w="57150" cap="flat" cmpd="sng">
                <a:solidFill>
                  <a:srgbClr val="FAAF7D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x-none" sz="5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n-lt"/>
                  <a:ea typeface="+mn-ea"/>
                  <a:cs typeface="+mn-cs"/>
                  <a:sym typeface="Gill Sans"/>
                </a:endParaRPr>
              </a:p>
            </p:txBody>
          </p:sp>
        </p:grp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383CB1E8-4A73-4ECE-9DF8-7C4D33661B03}"/>
                </a:ext>
              </a:extLst>
            </p:cNvPr>
            <p:cNvSpPr txBox="1"/>
            <p:nvPr/>
          </p:nvSpPr>
          <p:spPr>
            <a:xfrm>
              <a:off x="3768903" y="4121862"/>
              <a:ext cx="1545902" cy="2410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6429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900" dirty="0">
                  <a:latin typeface="Chivo Bold" panose="00000500000000000000" pitchFamily="2" charset="0"/>
                </a:rPr>
                <a:t>D. </a:t>
              </a:r>
              <a:r>
                <a:rPr lang="es-ES" sz="900" dirty="0" err="1">
                  <a:latin typeface="Chivo Bold" panose="00000500000000000000" pitchFamily="2" charset="0"/>
                </a:rPr>
                <a:t>Leg</a:t>
              </a:r>
              <a:r>
                <a:rPr lang="es-ES" sz="900" dirty="0">
                  <a:latin typeface="Chivo Bold" panose="00000500000000000000" pitchFamily="2" charset="0"/>
                </a:rPr>
                <a:t>. 1487</a:t>
              </a:r>
              <a:endParaRPr lang="es-PE" sz="900" dirty="0">
                <a:latin typeface="Chivo Bold" panose="00000500000000000000" pitchFamily="2" charset="0"/>
              </a:endParaRPr>
            </a:p>
          </p:txBody>
        </p:sp>
      </p:grpSp>
      <p:sp>
        <p:nvSpPr>
          <p:cNvPr id="47" name="CuadroTexto 41">
            <a:extLst>
              <a:ext uri="{FF2B5EF4-FFF2-40B4-BE49-F238E27FC236}">
                <a16:creationId xmlns:a16="http://schemas.microsoft.com/office/drawing/2014/main" id="{CBA6929B-8626-4541-9E43-C3BB4FF2F378}"/>
              </a:ext>
            </a:extLst>
          </p:cNvPr>
          <p:cNvSpPr txBox="1"/>
          <p:nvPr/>
        </p:nvSpPr>
        <p:spPr>
          <a:xfrm>
            <a:off x="7324968" y="4137660"/>
            <a:ext cx="1651738" cy="241092"/>
          </a:xfrm>
          <a:prstGeom prst="rect">
            <a:avLst/>
          </a:prstGeom>
          <a:solidFill>
            <a:srgbClr val="F7D5D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6429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900" b="1" dirty="0">
                <a:latin typeface="Chivo Bold" panose="00000500000000000000" pitchFamily="2" charset="0"/>
              </a:rPr>
              <a:t>NO SE MODIFICÓ</a:t>
            </a:r>
            <a:endParaRPr lang="es-PE" sz="900" b="1" dirty="0">
              <a:latin typeface="Chivo Bol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03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6429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CP_Coronavirus.potx" id="{48CB37A5-E3A8-4255-8D9E-701D4FFFCBDB}" vid="{E6725B20-53EA-443F-A4BD-85C6709E723B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6429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15654</TotalTime>
  <Words>1555</Words>
  <Application>Microsoft Office PowerPoint</Application>
  <PresentationFormat>Presentación en pantalla (16:9)</PresentationFormat>
  <Paragraphs>208</Paragraphs>
  <Slides>14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8" baseType="lpstr">
      <vt:lpstr>Arial</vt:lpstr>
      <vt:lpstr>Calibri</vt:lpstr>
      <vt:lpstr>Chivo</vt:lpstr>
      <vt:lpstr>Chivo Black</vt:lpstr>
      <vt:lpstr>Chivo Bold</vt:lpstr>
      <vt:lpstr>Chivo Light</vt:lpstr>
      <vt:lpstr>Gill Sans</vt:lpstr>
      <vt:lpstr>Gill Sans Light</vt:lpstr>
      <vt:lpstr>Helvetica</vt:lpstr>
      <vt:lpstr>Helvetica Light</vt:lpstr>
      <vt:lpstr>Helvetica Neue</vt:lpstr>
      <vt:lpstr>Lucida Grande</vt:lpstr>
      <vt:lpstr>Wingdings</vt:lpstr>
      <vt:lpstr>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GINNA</dc:creator>
  <cp:lastModifiedBy>López Miranda, Lisset</cp:lastModifiedBy>
  <cp:revision>630</cp:revision>
  <cp:lastPrinted>2020-08-07T22:07:44Z</cp:lastPrinted>
  <dcterms:modified xsi:type="dcterms:W3CDTF">2020-08-12T18:30:13Z</dcterms:modified>
</cp:coreProperties>
</file>